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6"/>
  </p:notesMasterIdLst>
  <p:handoutMasterIdLst>
    <p:handoutMasterId r:id="rId17"/>
  </p:handoutMasterIdLst>
  <p:sldIdLst>
    <p:sldId id="264" r:id="rId3"/>
    <p:sldId id="257" r:id="rId4"/>
    <p:sldId id="274" r:id="rId5"/>
    <p:sldId id="273" r:id="rId6"/>
    <p:sldId id="266" r:id="rId7"/>
    <p:sldId id="268" r:id="rId8"/>
    <p:sldId id="272" r:id="rId9"/>
    <p:sldId id="267" r:id="rId10"/>
    <p:sldId id="270" r:id="rId11"/>
    <p:sldId id="271" r:id="rId12"/>
    <p:sldId id="258" r:id="rId13"/>
    <p:sldId id="259" r:id="rId14"/>
    <p:sldId id="260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12" autoAdjust="0"/>
    <p:restoredTop sz="94343" autoAdjust="0"/>
  </p:normalViewPr>
  <p:slideViewPr>
    <p:cSldViewPr snapToGrid="0" snapToObjects="1">
      <p:cViewPr varScale="1">
        <p:scale>
          <a:sx n="73" d="100"/>
          <a:sy n="73" d="100"/>
        </p:scale>
        <p:origin x="11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r">
              <a:defRPr sz="13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Friday, November 4,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l">
              <a:defRPr sz="13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r">
              <a:defRPr sz="13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19" tIns="48310" rIns="96619" bIns="48310" rtlCol="0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Friday, November 4,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9" tIns="48310" rIns="96619" bIns="48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19" tIns="48310" rIns="96619" bIns="4831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l">
              <a:defRPr sz="13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7"/>
            <a:ext cx="3169920" cy="481726"/>
          </a:xfrm>
          <a:prstGeom prst="rect">
            <a:avLst/>
          </a:prstGeom>
        </p:spPr>
        <p:txBody>
          <a:bodyPr vert="horz" lIns="96619" tIns="48310" rIns="96619" bIns="48310" rtlCol="0" anchor="b"/>
          <a:lstStyle>
            <a:lvl1pPr algn="r">
              <a:defRPr sz="13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71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0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8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5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0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13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35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68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</a:t>
            </a:r>
            <a:r>
              <a:rPr lang="en-US" baseline="0" dirty="0" smtClean="0"/>
              <a:t> Development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2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67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1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7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8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November 28, 2016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03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8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568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72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smtClean="0">
                <a:solidFill>
                  <a:prstClr val="white"/>
                </a:solidFill>
                <a:latin typeface="Calibri"/>
                <a:cs typeface="Calibri"/>
              </a:rPr>
              <a:pPr/>
              <a:t>‹#›</a:t>
            </a:fld>
            <a:endParaRPr lang="en-US" b="0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6042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49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smtClean="0">
                <a:solidFill>
                  <a:prstClr val="white"/>
                </a:solidFill>
                <a:ea typeface="Adobe Caslon Pro" charset="0"/>
                <a:cs typeface="Calibri"/>
              </a:rPr>
              <a:pPr/>
              <a:t>‹#›</a:t>
            </a:fld>
            <a:endParaRPr lang="en-US" sz="1200" dirty="0">
              <a:solidFill>
                <a:prstClr val="white"/>
              </a:solidFill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21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12346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0" r:id="rId5"/>
    <p:sldLayoutId id="2147483668" r:id="rId6"/>
    <p:sldLayoutId id="2147483669" r:id="rId7"/>
    <p:sldLayoutId id="2147483671" r:id="rId8"/>
    <p:sldLayoutId id="2147483666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18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/>
          </a:bodyPr>
          <a:lstStyle/>
          <a:p>
            <a:r>
              <a:rPr lang="en-CA" sz="4300" dirty="0" smtClean="0"/>
              <a:t>Town Of Tillsonburg</a:t>
            </a:r>
            <a:r>
              <a:rPr lang="en-CA" sz="4300" dirty="0"/>
              <a:t/>
            </a:r>
            <a:br>
              <a:rPr lang="en-CA" sz="4300" dirty="0"/>
            </a:br>
            <a:r>
              <a:rPr lang="en-CA" sz="4300" dirty="0" smtClean="0"/>
              <a:t>2023 </a:t>
            </a:r>
            <a:r>
              <a:rPr lang="en-CA" sz="4300" dirty="0"/>
              <a:t>Business Plan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Economic Development &amp; Marketing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November 7, 2022 Version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</a:t>
            </a:r>
            <a:r>
              <a:rPr lang="en-US" sz="3800" b="0" dirty="0" smtClean="0">
                <a:latin typeface="Verdana" pitchFamily="34" charset="0"/>
              </a:rPr>
              <a:t>Objectives (New)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776786"/>
              </p:ext>
            </p:extLst>
          </p:nvPr>
        </p:nvGraphicFramePr>
        <p:xfrm>
          <a:off x="171449" y="1402081"/>
          <a:ext cx="8729667" cy="4082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6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Business</a:t>
                      </a:r>
                      <a:r>
                        <a:rPr lang="en-US" sz="1100" baseline="0" dirty="0" smtClean="0">
                          <a:latin typeface="+mn-lt"/>
                        </a:rPr>
                        <a:t> Improvement Association – Contribution to Capital Expenditures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Promote, preserve and enhance the downtown core as the retail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community hub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Tillsonburg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051466"/>
                  </a:ext>
                </a:extLst>
              </a:tr>
              <a:tr h="5316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Explore Accredited Economic Development Organization (AEDO) program*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Lifestyle and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Amenities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Increase opportunities to enjoy culture, events and leisure activities in Tillsonburg.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62478"/>
                  </a:ext>
                </a:extLst>
              </a:tr>
              <a:tr h="531612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Van Norman Innovation Park – </a:t>
                      </a:r>
                      <a:r>
                        <a:rPr lang="en-US" sz="1100" b="0" dirty="0" smtClean="0">
                          <a:latin typeface="+mn-lt"/>
                        </a:rPr>
                        <a:t>Additional Land Acquisition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Ensure adequate supply of “shovel ready” land for business attraction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Marketing and build out of Van Norman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TBD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556335"/>
                  </a:ext>
                </a:extLst>
              </a:tr>
              <a:tr h="531612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Van Norman Innovation Park – </a:t>
                      </a:r>
                      <a:r>
                        <a:rPr lang="en-US" sz="1100" b="0" dirty="0" smtClean="0">
                          <a:latin typeface="+mn-lt"/>
                        </a:rPr>
                        <a:t>Plan</a:t>
                      </a:r>
                      <a:r>
                        <a:rPr lang="en-US" sz="1100" b="0" baseline="0" dirty="0" smtClean="0">
                          <a:latin typeface="+mn-lt"/>
                        </a:rPr>
                        <a:t> of Subdivision/ Engineering Design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Ensure adequate supply of “shovel ready” land for business attraction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Marketing and build out of Van Norman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TBD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79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</a:rPr>
              <a:t>Risks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130247"/>
          </a:xfrm>
        </p:spPr>
        <p:txBody>
          <a:bodyPr>
            <a:normAutofit/>
          </a:bodyPr>
          <a:lstStyle/>
          <a:p>
            <a:r>
              <a:rPr lang="en-US" dirty="0" smtClean="0"/>
              <a:t>Each of the business plan categories </a:t>
            </a:r>
            <a:r>
              <a:rPr lang="en-US" dirty="0" smtClean="0"/>
              <a:t>(CIP, strategy</a:t>
            </a:r>
            <a:r>
              <a:rPr lang="en-US" dirty="0" smtClean="0"/>
              <a:t>, </a:t>
            </a:r>
            <a:r>
              <a:rPr lang="en-US" dirty="0" smtClean="0"/>
              <a:t>SOMA, Discove</a:t>
            </a:r>
            <a:r>
              <a:rPr lang="en-US" dirty="0" smtClean="0"/>
              <a:t>r Tillsonburg, </a:t>
            </a:r>
            <a:r>
              <a:rPr lang="en-US" dirty="0" smtClean="0"/>
              <a:t>Van </a:t>
            </a:r>
            <a:r>
              <a:rPr lang="en-US" dirty="0" smtClean="0"/>
              <a:t>Norman Innovation </a:t>
            </a:r>
            <a:r>
              <a:rPr lang="en-US" dirty="0" smtClean="0"/>
              <a:t>Park expansion, sponsorship, infrastructure</a:t>
            </a:r>
            <a:r>
              <a:rPr lang="en-US" dirty="0" smtClean="0"/>
              <a:t>, </a:t>
            </a:r>
            <a:r>
              <a:rPr lang="en-US" dirty="0" smtClean="0"/>
              <a:t>developer support, </a:t>
            </a:r>
            <a:r>
              <a:rPr lang="en-US" dirty="0" err="1" smtClean="0"/>
              <a:t>etc</a:t>
            </a:r>
            <a:r>
              <a:rPr lang="en-US" dirty="0" smtClean="0"/>
              <a:t>) support the ongoing development of the town as a more complete community and not supporting these comprehensive actions will detract from the goals identified for the Town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itchFamily="34" charset="0"/>
              </a:rPr>
              <a:t>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1050" y="2010937"/>
            <a:ext cx="78867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Investment in the Van Norman Innovation Park, the downtown, and business to support the growth and diversification of the Town’s economy</a:t>
            </a:r>
          </a:p>
          <a:p>
            <a:r>
              <a:rPr lang="en-US" dirty="0" smtClean="0"/>
              <a:t>Continue to enhance </a:t>
            </a:r>
            <a:r>
              <a:rPr lang="en-US" dirty="0" smtClean="0"/>
              <a:t>promotion through ongoing production of </a:t>
            </a:r>
            <a:r>
              <a:rPr lang="en-US" dirty="0" smtClean="0"/>
              <a:t>magazines, community </a:t>
            </a:r>
            <a:r>
              <a:rPr lang="en-US" dirty="0" smtClean="0"/>
              <a:t>videos, </a:t>
            </a:r>
            <a:r>
              <a:rPr lang="en-US" dirty="0" smtClean="0"/>
              <a:t>chamber awards and recently launched newsletter</a:t>
            </a:r>
            <a:endParaRPr lang="en-US" dirty="0" smtClean="0"/>
          </a:p>
          <a:p>
            <a:r>
              <a:rPr lang="en-US" dirty="0" smtClean="0"/>
              <a:t>Use updated strategy and high tech manufacturing action plan to build resilience into local economy</a:t>
            </a:r>
          </a:p>
          <a:p>
            <a:r>
              <a:rPr lang="en-US" dirty="0" smtClean="0"/>
              <a:t>Maintain partnerships to support visitors, chamber of commerce, youth, and entrepreneurs through key sponsorships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031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Verdana" pitchFamily="34" charset="0"/>
              </a:rPr>
              <a:t>Future Departmental Directions: 3 year outlook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2024</a:t>
            </a:r>
            <a:endParaRPr lang="en-CA" dirty="0"/>
          </a:p>
          <a:p>
            <a:pPr lvl="1"/>
            <a:r>
              <a:rPr lang="en-US" dirty="0" smtClean="0"/>
              <a:t>Van Norman Innovation Park Expansion (Construction)</a:t>
            </a:r>
            <a:endParaRPr lang="en-US" dirty="0"/>
          </a:p>
          <a:p>
            <a:pPr lvl="1"/>
            <a:r>
              <a:rPr lang="en-US" dirty="0" smtClean="0"/>
              <a:t>Implementation </a:t>
            </a:r>
            <a:r>
              <a:rPr lang="en-US" dirty="0"/>
              <a:t>of updated Economic Development </a:t>
            </a:r>
            <a:r>
              <a:rPr lang="en-US" dirty="0" smtClean="0"/>
              <a:t>Strategy</a:t>
            </a:r>
          </a:p>
          <a:p>
            <a:pPr lvl="1"/>
            <a:r>
              <a:rPr lang="en-US" dirty="0" smtClean="0"/>
              <a:t>Expanded support for Airport Business Development</a:t>
            </a:r>
            <a:endParaRPr lang="en-CA" dirty="0"/>
          </a:p>
          <a:p>
            <a:r>
              <a:rPr lang="en-US" dirty="0" smtClean="0"/>
              <a:t>2025</a:t>
            </a:r>
            <a:endParaRPr lang="en-US" dirty="0" smtClean="0"/>
          </a:p>
          <a:p>
            <a:pPr lvl="1"/>
            <a:r>
              <a:rPr lang="en-US" dirty="0" smtClean="0"/>
              <a:t>Sale of Lands in Van Norman Innovation Park (Phase 2)</a:t>
            </a:r>
            <a:endParaRPr lang="en-US" dirty="0" smtClean="0"/>
          </a:p>
          <a:p>
            <a:pPr lvl="1"/>
            <a:r>
              <a:rPr lang="en-US" dirty="0" smtClean="0"/>
              <a:t>Implementation </a:t>
            </a:r>
            <a:r>
              <a:rPr lang="en-US" dirty="0"/>
              <a:t>of updated Economic Development Strategy</a:t>
            </a:r>
            <a:endParaRPr lang="en-CA" dirty="0"/>
          </a:p>
          <a:p>
            <a:r>
              <a:rPr lang="en-US" dirty="0" smtClean="0"/>
              <a:t>2026</a:t>
            </a:r>
            <a:endParaRPr lang="en-US" dirty="0" smtClean="0"/>
          </a:p>
          <a:p>
            <a:pPr lvl="1"/>
            <a:r>
              <a:rPr lang="en-US" dirty="0" smtClean="0"/>
              <a:t>Implementation </a:t>
            </a:r>
            <a:r>
              <a:rPr lang="en-US" dirty="0"/>
              <a:t>of updated Economic Development Strategy</a:t>
            </a:r>
            <a:endParaRPr lang="en-CA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2023 Business </a:t>
            </a:r>
            <a:r>
              <a:rPr lang="en-US" dirty="0" smtClean="0"/>
              <a:t>Plan | Economic Development &amp;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20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latin typeface="Verdana" pitchFamily="34" charset="0"/>
              </a:rPr>
              <a:t>2023 </a:t>
            </a:r>
            <a:r>
              <a:rPr lang="en-US" sz="3200" b="0" dirty="0">
                <a:latin typeface="Verdana" pitchFamily="34" charset="0"/>
              </a:rPr>
              <a:t>Business </a:t>
            </a:r>
            <a:r>
              <a:rPr lang="en-US" sz="3200" b="0" dirty="0" smtClean="0">
                <a:latin typeface="Verdana" pitchFamily="34" charset="0"/>
              </a:rPr>
              <a:t>Objectives (Ongoing)</a:t>
            </a:r>
            <a:endParaRPr lang="en-US" sz="32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904435"/>
              </p:ext>
            </p:extLst>
          </p:nvPr>
        </p:nvGraphicFramePr>
        <p:xfrm>
          <a:off x="171449" y="1402081"/>
          <a:ext cx="8729667" cy="4585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6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Community Improvement Plan (Downtown Façade) </a:t>
                      </a:r>
                    </a:p>
                    <a:p>
                      <a:pPr algn="l"/>
                      <a:endParaRPr lang="en-US" sz="11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Continue to offer relevant, leading incentives for revitalization and diversification in the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downtown and throughout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applicable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Business Improvement Association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Community Improvement Plan</a:t>
                      </a:r>
                      <a:r>
                        <a:rPr lang="en-US" sz="1100" b="0" baseline="0" dirty="0">
                          <a:latin typeface="+mn-lt"/>
                        </a:rPr>
                        <a:t> </a:t>
                      </a:r>
                      <a:r>
                        <a:rPr lang="en-US" sz="1100" b="0" baseline="0" dirty="0" smtClean="0">
                          <a:latin typeface="+mn-lt"/>
                        </a:rPr>
                        <a:t>(Applications)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 development and business attraction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24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Updated</a:t>
                      </a:r>
                      <a:r>
                        <a:rPr lang="en-US" sz="1100" b="0" baseline="0" dirty="0" smtClean="0">
                          <a:latin typeface="+mn-lt"/>
                        </a:rPr>
                        <a:t> </a:t>
                      </a:r>
                      <a:r>
                        <a:rPr lang="en-US" sz="1100" b="0" dirty="0" smtClean="0">
                          <a:latin typeface="+mn-lt"/>
                        </a:rPr>
                        <a:t>Economic Development Strategy </a:t>
                      </a:r>
                      <a:r>
                        <a:rPr lang="en-US" sz="1100" b="0" dirty="0" smtClean="0">
                          <a:latin typeface="+mn-lt"/>
                        </a:rPr>
                        <a:t>Implementation*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and business attraction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Economic Development Strategy update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&amp;</a:t>
                      </a:r>
                      <a:r>
                        <a:rPr lang="en-US" sz="1100" b="0" baseline="0" dirty="0" smtClean="0">
                          <a:latin typeface="+mn-lt"/>
                        </a:rPr>
                        <a:t> Marketing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Enhanced Business Processes (Apps</a:t>
                      </a:r>
                      <a:r>
                        <a:rPr lang="en-US" sz="1100" b="0" dirty="0" smtClean="0">
                          <a:latin typeface="+mn-lt"/>
                        </a:rPr>
                        <a:t>)*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 development and business attraction.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Marketing and build out of Van Norman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Innovation Park, Increase diversity in manufacturing 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&amp;</a:t>
                      </a:r>
                      <a:r>
                        <a:rPr lang="en-US" sz="1100" b="0" baseline="0" dirty="0" smtClean="0">
                          <a:latin typeface="+mn-lt"/>
                        </a:rPr>
                        <a:t> Marketing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Q1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00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latin typeface="Verdana" pitchFamily="34" charset="0"/>
              </a:rPr>
              <a:t>2023 </a:t>
            </a:r>
            <a:r>
              <a:rPr lang="en-US" sz="3200" b="0" dirty="0">
                <a:latin typeface="Verdana" pitchFamily="34" charset="0"/>
              </a:rPr>
              <a:t>Business </a:t>
            </a:r>
            <a:r>
              <a:rPr lang="en-US" sz="3200" b="0" dirty="0" smtClean="0">
                <a:latin typeface="Verdana" pitchFamily="34" charset="0"/>
              </a:rPr>
              <a:t>Objectives (Ongoing)</a:t>
            </a:r>
            <a:endParaRPr lang="en-US" sz="32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30516"/>
              </p:ext>
            </p:extLst>
          </p:nvPr>
        </p:nvGraphicFramePr>
        <p:xfrm>
          <a:off x="186144" y="1402081"/>
          <a:ext cx="8729667" cy="4397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6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High Tech Manufacturing Action Plan</a:t>
                      </a:r>
                      <a:r>
                        <a:rPr lang="en-US" sz="1100" b="0" baseline="0" dirty="0">
                          <a:latin typeface="+mn-lt"/>
                        </a:rPr>
                        <a:t> </a:t>
                      </a:r>
                      <a:r>
                        <a:rPr lang="en-US" sz="1100" b="0" baseline="0" dirty="0" smtClean="0">
                          <a:latin typeface="+mn-lt"/>
                        </a:rPr>
                        <a:t>(Hub Development</a:t>
                      </a:r>
                      <a:r>
                        <a:rPr lang="en-US" sz="1100" b="0" baseline="0" dirty="0" smtClean="0">
                          <a:latin typeface="+mn-lt"/>
                        </a:rPr>
                        <a:t>)*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Develop a “made in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approach to education, training and development based on the workforce needs of current and prospective employers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Increase diversity in manufacturing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Commissioner/ Industry/ Associations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SOMA Asia Mission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 development and business attraction.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Increase diversity in manufacturing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SOMA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$24,000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(funded from reserves)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24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SOMA</a:t>
                      </a:r>
                      <a:r>
                        <a:rPr lang="en-US" sz="1100" b="0" baseline="0" dirty="0" smtClean="0">
                          <a:latin typeface="+mn-lt"/>
                        </a:rPr>
                        <a:t> Membership Increase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 development and business attraction.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Increase diversity in manufacturing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SOMA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$24,000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($4,000 Membership increase)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527"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7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latin typeface="Verdana" pitchFamily="34" charset="0"/>
              </a:rPr>
              <a:t>2023 </a:t>
            </a:r>
            <a:r>
              <a:rPr lang="en-US" sz="3200" b="0" dirty="0">
                <a:latin typeface="Verdana" pitchFamily="34" charset="0"/>
              </a:rPr>
              <a:t>Business </a:t>
            </a:r>
            <a:r>
              <a:rPr lang="en-US" sz="3200" b="0" dirty="0" smtClean="0">
                <a:latin typeface="Verdana" pitchFamily="34" charset="0"/>
              </a:rPr>
              <a:t>Objectives (Ongoing)</a:t>
            </a:r>
            <a:endParaRPr lang="en-US" sz="32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34373"/>
              </p:ext>
            </p:extLst>
          </p:nvPr>
        </p:nvGraphicFramePr>
        <p:xfrm>
          <a:off x="171449" y="1402080"/>
          <a:ext cx="8860584" cy="431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97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3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8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Discover </a:t>
                      </a:r>
                      <a:r>
                        <a:rPr lang="en-US" sz="1100" dirty="0" err="1" smtClean="0">
                          <a:latin typeface="+mn-lt"/>
                        </a:rPr>
                        <a:t>Tillsonburg</a:t>
                      </a:r>
                      <a:r>
                        <a:rPr lang="en-US" sz="1100" baseline="0" dirty="0" smtClean="0">
                          <a:latin typeface="+mn-lt"/>
                        </a:rPr>
                        <a:t> (Magazine)</a:t>
                      </a:r>
                      <a:endParaRPr lang="en-US" sz="11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Lifestyle and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Amenities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Increase opportunities to enjoy culture, events and leisure activities in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EDM/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$8,000 offset by revenue of $6,000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059598"/>
                  </a:ext>
                </a:extLst>
              </a:tr>
              <a:tr h="752278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Discover Tillsonburg</a:t>
                      </a:r>
                      <a:r>
                        <a:rPr lang="en-US" sz="1100" b="0" baseline="0" dirty="0" smtClean="0">
                          <a:latin typeface="+mn-lt"/>
                        </a:rPr>
                        <a:t> (Additional </a:t>
                      </a:r>
                      <a:r>
                        <a:rPr lang="en-US" sz="1100" b="0" dirty="0" smtClean="0">
                          <a:latin typeface="+mn-lt"/>
                        </a:rPr>
                        <a:t>Video Production)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Promote, preserve and enhance the downtown core as the retail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community hub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applicable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</a:t>
                      </a:r>
                      <a:r>
                        <a:rPr lang="en-US" sz="1100" b="0" baseline="0" dirty="0" smtClean="0">
                          <a:latin typeface="+mn-lt"/>
                        </a:rPr>
                        <a:t> &amp; Marketing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48152"/>
                  </a:ext>
                </a:extLst>
              </a:tr>
              <a:tr h="727703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Town Hall Project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Communication &amp; Engagement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Position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a leader in the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municipal sector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Consolidated Town Hall initiative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Town Hall Steering Committee/ CAO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152616"/>
                  </a:ext>
                </a:extLst>
              </a:tr>
              <a:tr h="11855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Continue to facilitate discussions and networking with potential partners to review additional opportunities for Short Line Rail connectivity within the Town of </a:t>
                      </a:r>
                      <a:r>
                        <a:rPr lang="en-US" sz="1100" dirty="0" err="1" smtClean="0">
                          <a:latin typeface="+mn-lt"/>
                        </a:rPr>
                        <a:t>Tillsonburg</a:t>
                      </a:r>
                      <a:r>
                        <a:rPr lang="en-US" sz="11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adequate supply of “shovel ready” land for business attraction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 Increase diversity in manufacturing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&amp;</a:t>
                      </a:r>
                      <a:r>
                        <a:rPr lang="en-US" sz="1100" b="0" baseline="0" dirty="0" smtClean="0">
                          <a:latin typeface="+mn-lt"/>
                        </a:rPr>
                        <a:t> Marketing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504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59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 smtClean="0">
                <a:latin typeface="Verdana" pitchFamily="34" charset="0"/>
              </a:rPr>
              <a:t>2023 </a:t>
            </a:r>
            <a:r>
              <a:rPr lang="en-US" sz="2800" b="0" dirty="0">
                <a:latin typeface="Verdana" pitchFamily="34" charset="0"/>
              </a:rPr>
              <a:t>Business </a:t>
            </a:r>
            <a:r>
              <a:rPr lang="en-US" sz="2800" b="0" dirty="0" smtClean="0">
                <a:latin typeface="Verdana" pitchFamily="34" charset="0"/>
              </a:rPr>
              <a:t>Objectives (Sponsorship)</a:t>
            </a:r>
            <a:endParaRPr lang="en-US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676272"/>
              </p:ext>
            </p:extLst>
          </p:nvPr>
        </p:nvGraphicFramePr>
        <p:xfrm>
          <a:off x="171449" y="1402083"/>
          <a:ext cx="8729667" cy="474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440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15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Chamber Awards –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Community &amp; Engagement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Position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a leader in the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municipal sector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Chamber of Commerce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356356"/>
                  </a:ext>
                </a:extLst>
              </a:tr>
              <a:tr h="1075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Chamber Awards – Sponsorship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Community &amp; Engagement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 Engage community groups, including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committees and service organizations, in shaping municipal initiative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Advisory Committee/ Chamber of Commerce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48152"/>
                  </a:ext>
                </a:extLst>
              </a:tr>
              <a:tr h="779929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Discover Tillsonburg – </a:t>
                      </a:r>
                      <a:r>
                        <a:rPr lang="en-US" sz="1100" b="0" dirty="0" err="1" smtClean="0">
                          <a:latin typeface="+mn-lt"/>
                        </a:rPr>
                        <a:t>Turtlefest</a:t>
                      </a:r>
                      <a:r>
                        <a:rPr lang="en-US" sz="1100" b="0" baseline="0" dirty="0" smtClean="0">
                          <a:latin typeface="+mn-lt"/>
                        </a:rPr>
                        <a:t> Sponsorship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Lifestyle and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Amenities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Increase opportunities to enjoy culture, events and leisure activities in Tillsonburg.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 smtClean="0">
                          <a:latin typeface="+mn-lt"/>
                        </a:rPr>
                        <a:t>Turtlefest</a:t>
                      </a:r>
                      <a:r>
                        <a:rPr lang="en-US" sz="1100" b="0" dirty="0" smtClean="0">
                          <a:latin typeface="+mn-lt"/>
                        </a:rPr>
                        <a:t> Committee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 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166201"/>
                  </a:ext>
                </a:extLst>
              </a:tr>
              <a:tr h="582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Bridges to Better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Not applicable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Not applicable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The Small Business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230008"/>
                  </a:ext>
                </a:extLst>
              </a:tr>
              <a:tr h="1075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Youth Robotics 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Develop a “made in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approach to education, training and development based on the workforce needs of current and prospective employers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 – Not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applicable 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Oxford</a:t>
                      </a:r>
                      <a:r>
                        <a:rPr lang="en-US" sz="1100" b="0" baseline="0" dirty="0" smtClean="0">
                          <a:latin typeface="+mn-lt"/>
                        </a:rPr>
                        <a:t> Youth Invitational Challenge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361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7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latin typeface="Verdana" pitchFamily="34" charset="0"/>
              </a:rPr>
              <a:t>2023 Business Objectives (Carry Forward)</a:t>
            </a:r>
            <a:endParaRPr lang="en-US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155954"/>
              </p:ext>
            </p:extLst>
          </p:nvPr>
        </p:nvGraphicFramePr>
        <p:xfrm>
          <a:off x="171449" y="1402080"/>
          <a:ext cx="8860584" cy="384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97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3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8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2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Airport Business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Connectivity and Transportation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 Leverage the municipal airport more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effectively to increase access, visibility and business activity in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Tillsonburg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1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Airport Master Plan and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&amp; Marketing, Airport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TBD </a:t>
                      </a:r>
                    </a:p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(Fly-in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tours)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148152"/>
                  </a:ext>
                </a:extLst>
              </a:tr>
              <a:tr h="727703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Consultations for Mall Parking Lot Reconfiguration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Not applicable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Project-Enhanced development standards that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benefit the community (including tree planting, affordable housing, walkability, livability, connectivity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Enhanced public engagement in planning policies and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placemaking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EDM/Operations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618896"/>
                  </a:ext>
                </a:extLst>
              </a:tr>
              <a:tr h="727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CF Oxford Partnership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(Pop-up)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 Support local businesses in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post-COVID-19 recovery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 Continued promotion and facilitation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COVID-19 business support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902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9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 smtClean="0">
                <a:latin typeface="Verdana" pitchFamily="34" charset="0"/>
              </a:rPr>
              <a:t>2023 </a:t>
            </a:r>
            <a:r>
              <a:rPr lang="en-US" sz="2800" b="0" dirty="0">
                <a:latin typeface="Verdana" pitchFamily="34" charset="0"/>
              </a:rPr>
              <a:t>Business </a:t>
            </a:r>
            <a:r>
              <a:rPr lang="en-US" sz="2800" b="0" dirty="0" smtClean="0">
                <a:latin typeface="Verdana" pitchFamily="34" charset="0"/>
              </a:rPr>
              <a:t>Objectives (Carry Forward)</a:t>
            </a:r>
            <a:endParaRPr lang="en-US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721383"/>
              </p:ext>
            </p:extLst>
          </p:nvPr>
        </p:nvGraphicFramePr>
        <p:xfrm>
          <a:off x="171449" y="1402080"/>
          <a:ext cx="8860584" cy="3157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5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97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32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83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Project Big Swing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Lifestyle and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Amenities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Update municipal sports facilities consistent with modern standards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Target new programs, services, amenities and attractions that will be a magnet for young families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 with Oxford County and community partners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ensure an adequate supply of affordable, attainable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housing options.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New playgrounds construction, Affordable housing collaboration with Oxford 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County</a:t>
                      </a:r>
                    </a:p>
                    <a:p>
                      <a:pPr lvl="0"/>
                      <a:endParaRPr lang="en-US" sz="11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</a:t>
                      </a:r>
                    </a:p>
                    <a:p>
                      <a:pPr lvl="0"/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- Pursue the acquisition of additional municipal land to accommodate growth</a:t>
                      </a:r>
                    </a:p>
                    <a:p>
                      <a:pPr lvl="0"/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 – Recreation Master Plan 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Commissioner/</a:t>
                      </a:r>
                      <a:r>
                        <a:rPr lang="en-US" sz="1100" b="0" baseline="0" dirty="0" smtClean="0">
                          <a:latin typeface="+mn-lt"/>
                        </a:rPr>
                        <a:t> Recreation, Culture &amp; Parks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0595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1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 smtClean="0">
                <a:latin typeface="Verdana" pitchFamily="34" charset="0"/>
              </a:rPr>
              <a:t>2022 </a:t>
            </a:r>
            <a:r>
              <a:rPr lang="en-US" sz="2800" b="0" dirty="0">
                <a:latin typeface="Verdana" pitchFamily="34" charset="0"/>
              </a:rPr>
              <a:t>Business </a:t>
            </a:r>
            <a:r>
              <a:rPr lang="en-US" sz="2800" b="0" dirty="0" smtClean="0">
                <a:latin typeface="Verdana" pitchFamily="34" charset="0"/>
              </a:rPr>
              <a:t>Objectives (Prior </a:t>
            </a:r>
            <a:r>
              <a:rPr lang="en-US" sz="2800" b="0" dirty="0" err="1" smtClean="0">
                <a:latin typeface="Verdana" pitchFamily="34" charset="0"/>
              </a:rPr>
              <a:t>CapEx</a:t>
            </a:r>
            <a:r>
              <a:rPr lang="en-US" sz="2800" b="0" dirty="0" smtClean="0">
                <a:latin typeface="Verdana" pitchFamily="34" charset="0"/>
              </a:rPr>
              <a:t>)</a:t>
            </a:r>
            <a:endParaRPr lang="en-US" sz="2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881169"/>
              </p:ext>
            </p:extLst>
          </p:nvPr>
        </p:nvGraphicFramePr>
        <p:xfrm>
          <a:off x="171449" y="1402081"/>
          <a:ext cx="8729667" cy="2558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6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8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Engineering Design Services for Rokeby Road 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Instill an “open for business” culture across the corporation that prioritizes economic development and business attraction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Increase diversity in manufacturing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other key sectors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Operations Department/ Development Commissioner/Consultant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$265,000 with offsets per Report DCS 20-22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57232"/>
                  </a:ext>
                </a:extLst>
              </a:tr>
              <a:tr h="39498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VIP Phase</a:t>
                      </a:r>
                      <a:r>
                        <a:rPr lang="en-US" sz="1100" b="0" baseline="0" dirty="0" smtClean="0">
                          <a:latin typeface="+mn-lt"/>
                        </a:rPr>
                        <a:t> 2 Conceptual Plan Development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Continue to streamline and expedite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building approval process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Marketing and build out of Van Norman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Innovation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Development Commissioner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$50,000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(funded by reserves)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371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0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2227"/>
            <a:ext cx="7886700" cy="80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2022 </a:t>
            </a:r>
            <a:r>
              <a:rPr lang="en-US" sz="3800" b="0" dirty="0">
                <a:latin typeface="Verdana" pitchFamily="34" charset="0"/>
              </a:rPr>
              <a:t>Business </a:t>
            </a:r>
            <a:r>
              <a:rPr lang="en-US" sz="3800" b="0" dirty="0" smtClean="0">
                <a:latin typeface="Verdana" pitchFamily="34" charset="0"/>
              </a:rPr>
              <a:t>Objectives (New)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823927" y="326038"/>
            <a:ext cx="4208106" cy="365125"/>
          </a:xfrm>
        </p:spPr>
        <p:txBody>
          <a:bodyPr/>
          <a:lstStyle/>
          <a:p>
            <a:r>
              <a:rPr lang="en-US" dirty="0" smtClean="0"/>
              <a:t>2023 </a:t>
            </a:r>
            <a:r>
              <a:rPr lang="en-US" dirty="0" smtClean="0"/>
              <a:t>Business Plan | Economic Development &amp; Marketing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819745"/>
              </p:ext>
            </p:extLst>
          </p:nvPr>
        </p:nvGraphicFramePr>
        <p:xfrm>
          <a:off x="171449" y="1402081"/>
          <a:ext cx="8729667" cy="4158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3648">
                  <a:extLst>
                    <a:ext uri="{9D8B030D-6E8A-4147-A177-3AD203B41FA5}">
                      <a16:colId xmlns:a16="http://schemas.microsoft.com/office/drawing/2014/main" val="3479067732"/>
                    </a:ext>
                  </a:extLst>
                </a:gridCol>
                <a:gridCol w="121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161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8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Wayfinding Signage (Consolidation Review)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Connectivity and Transportation 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 robust, long-term asset management plan to inform evidence-based decisions on the maintenance, rehabilitation and replacement of municipal infrastructure.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Asset Management Plan</a:t>
                      </a:r>
                      <a:endParaRPr lang="en-US" sz="1100" b="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</a:t>
                      </a:r>
                      <a:r>
                        <a:rPr lang="en-US" sz="1100" b="0" baseline="0" dirty="0" smtClean="0">
                          <a:latin typeface="+mn-lt"/>
                        </a:rPr>
                        <a:t> Development &amp; </a:t>
                      </a:r>
                      <a:r>
                        <a:rPr lang="en-US" sz="1100" b="0" baseline="0" dirty="0" smtClean="0">
                          <a:latin typeface="+mn-lt"/>
                        </a:rPr>
                        <a:t>Marketing/Public Works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N/A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514584"/>
                  </a:ext>
                </a:extLst>
              </a:tr>
              <a:tr h="394981"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>
                          <a:latin typeface="+mn-lt"/>
                        </a:rPr>
                        <a:t>Automated Business 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Business Attraction, Retention and Expansion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Support local businesses in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post-COVID-19 recovery.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Continued support for BIA and town-wide</a:t>
                      </a:r>
                    </a:p>
                    <a:p>
                      <a:pPr lvl="0"/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businesses during COVID-19 recovery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Economic Development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$40,000 ($26K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Modernization Funding, $14K Reserves)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269987"/>
                  </a:ext>
                </a:extLst>
              </a:tr>
              <a:tr h="3949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</a:rPr>
                        <a:t>Bridge St Re-imagining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Community Growth 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 Promote, preserve and enhance the downtown core as the retail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centre</a:t>
                      </a:r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community hub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Tillsonburg.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</a:t>
                      </a:r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Enhanced development standards that</a:t>
                      </a:r>
                    </a:p>
                    <a:p>
                      <a:pPr lvl="0"/>
                      <a:r>
                        <a:rPr lang="en-US" sz="11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benefit the community (including tree planting, affordable housing, walkability, livability, connectivity)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Enhanced public engagement in planning</a:t>
                      </a:r>
                    </a:p>
                    <a:p>
                      <a:pPr lvl="0"/>
                      <a:r>
                        <a:rPr lang="en-US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policies and </a:t>
                      </a:r>
                      <a:r>
                        <a:rPr lang="en-US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placemaking</a:t>
                      </a:r>
                      <a:endParaRPr lang="en-US" sz="11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latin typeface="+mn-lt"/>
                        </a:rPr>
                        <a:t>EDM/Private</a:t>
                      </a:r>
                      <a:r>
                        <a:rPr lang="en-US" sz="1100" b="0" baseline="0" dirty="0" smtClean="0">
                          <a:latin typeface="+mn-lt"/>
                        </a:rPr>
                        <a:t> Sector/Task Force</a:t>
                      </a:r>
                      <a:endParaRPr lang="en-US" sz="11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</a:t>
                      </a:r>
                      <a:r>
                        <a:rPr lang="en-US" sz="1100" i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80,000 from reserves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100" i="0" baseline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(plus $20,000 from private sector)</a:t>
                      </a:r>
                      <a:endParaRPr lang="en-US" sz="1100" i="0" dirty="0" smtClean="0">
                        <a:solidFill>
                          <a:schemeClr val="tx1"/>
                        </a:solidFill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Ongoing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95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467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6090</TotalTime>
  <Words>1913</Words>
  <Application>Microsoft Office PowerPoint</Application>
  <PresentationFormat>On-screen Show (4:3)</PresentationFormat>
  <Paragraphs>364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Caslon Pro</vt:lpstr>
      <vt:lpstr>Arial</vt:lpstr>
      <vt:lpstr>Calibri</vt:lpstr>
      <vt:lpstr>Verdana</vt:lpstr>
      <vt:lpstr>Office Theme</vt:lpstr>
      <vt:lpstr>1_Office Theme</vt:lpstr>
      <vt:lpstr>Town Of Tillsonburg 2023 Business Plan</vt:lpstr>
      <vt:lpstr>2023 Business Objectives (Ongoing)</vt:lpstr>
      <vt:lpstr>2023 Business Objectives (Ongoing)</vt:lpstr>
      <vt:lpstr>2023 Business Objectives (Ongoing)</vt:lpstr>
      <vt:lpstr>2023 Business Objectives (Sponsorship)</vt:lpstr>
      <vt:lpstr>2023 Business Objectives (Carry Forward)</vt:lpstr>
      <vt:lpstr>2023 Business Objectives (Carry Forward)</vt:lpstr>
      <vt:lpstr>2022 Business Objectives (Prior CapEx)</vt:lpstr>
      <vt:lpstr>2022 Business Objectives (New)</vt:lpstr>
      <vt:lpstr>2022 Business Objectives (New)</vt:lpstr>
      <vt:lpstr>Risks</vt:lpstr>
      <vt:lpstr>Opportunities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Cephas Panschow</cp:lastModifiedBy>
  <cp:revision>119</cp:revision>
  <cp:lastPrinted>2021-01-05T13:43:06Z</cp:lastPrinted>
  <dcterms:created xsi:type="dcterms:W3CDTF">2016-08-10T18:34:12Z</dcterms:created>
  <dcterms:modified xsi:type="dcterms:W3CDTF">2022-11-07T03:30:39Z</dcterms:modified>
</cp:coreProperties>
</file>