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72" r:id="rId2"/>
  </p:sldMasterIdLst>
  <p:notesMasterIdLst>
    <p:notesMasterId r:id="rId12"/>
  </p:notesMasterIdLst>
  <p:handoutMasterIdLst>
    <p:handoutMasterId r:id="rId13"/>
  </p:handoutMasterIdLst>
  <p:sldIdLst>
    <p:sldId id="268" r:id="rId3"/>
    <p:sldId id="257" r:id="rId4"/>
    <p:sldId id="262" r:id="rId5"/>
    <p:sldId id="264" r:id="rId6"/>
    <p:sldId id="265" r:id="rId7"/>
    <p:sldId id="269" r:id="rId8"/>
    <p:sldId id="258" r:id="rId9"/>
    <p:sldId id="259" r:id="rId10"/>
    <p:sldId id="260" r:id="rId11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DEEF"/>
    <a:srgbClr val="0069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80"/>
    <p:restoredTop sz="86379"/>
  </p:normalViewPr>
  <p:slideViewPr>
    <p:cSldViewPr snapToGrid="0" snapToObjects="1">
      <p:cViewPr varScale="1">
        <p:scale>
          <a:sx n="77" d="100"/>
          <a:sy n="77" d="100"/>
        </p:scale>
        <p:origin x="1218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9" d="100"/>
          <a:sy n="159" d="100"/>
        </p:scale>
        <p:origin x="479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1727"/>
          </a:xfrm>
          <a:prstGeom prst="rect">
            <a:avLst/>
          </a:prstGeom>
        </p:spPr>
        <p:txBody>
          <a:bodyPr vert="horz" lIns="96639" tIns="48320" rIns="96639" bIns="48320" rtlCol="0"/>
          <a:lstStyle>
            <a:lvl1pPr algn="l">
              <a:defRPr sz="1200"/>
            </a:lvl1pPr>
          </a:lstStyle>
          <a:p>
            <a:endParaRPr lang="en-US" dirty="0">
              <a:latin typeface="Adobe Caslon Pro" charset="0"/>
              <a:ea typeface="Adobe Caslon Pro" charset="0"/>
              <a:cs typeface="Adobe Caslon Pro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1"/>
            <a:ext cx="3169920" cy="481727"/>
          </a:xfrm>
          <a:prstGeom prst="rect">
            <a:avLst/>
          </a:prstGeom>
        </p:spPr>
        <p:txBody>
          <a:bodyPr vert="horz" lIns="96639" tIns="48320" rIns="96639" bIns="48320" rtlCol="0"/>
          <a:lstStyle>
            <a:lvl1pPr algn="r">
              <a:defRPr sz="1200"/>
            </a:lvl1pPr>
          </a:lstStyle>
          <a:p>
            <a:fld id="{1F54F894-D199-ED46-94CD-0B6A28D9C8C1}" type="datetime2">
              <a:rPr lang="en-CA" smtClean="0">
                <a:latin typeface="Adobe Caslon Pro" charset="0"/>
                <a:ea typeface="Adobe Caslon Pro" charset="0"/>
                <a:cs typeface="Adobe Caslon Pro" charset="0"/>
              </a:rPr>
              <a:t>Monday, November 7, 2022</a:t>
            </a:fld>
            <a:endParaRPr lang="en-US" dirty="0">
              <a:latin typeface="Adobe Caslon Pro" charset="0"/>
              <a:ea typeface="Adobe Caslon Pro" charset="0"/>
              <a:cs typeface="Adobe Caslon Pro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6"/>
            <a:ext cx="3169920" cy="481726"/>
          </a:xfrm>
          <a:prstGeom prst="rect">
            <a:avLst/>
          </a:prstGeom>
        </p:spPr>
        <p:txBody>
          <a:bodyPr vert="horz" lIns="96639" tIns="48320" rIns="96639" bIns="48320" rtlCol="0" anchor="b"/>
          <a:lstStyle>
            <a:lvl1pPr algn="l">
              <a:defRPr sz="1200"/>
            </a:lvl1pPr>
          </a:lstStyle>
          <a:p>
            <a:endParaRPr lang="en-US" dirty="0">
              <a:latin typeface="Adobe Caslon Pro" charset="0"/>
              <a:ea typeface="Adobe Caslon Pro" charset="0"/>
              <a:cs typeface="Adobe Caslon Pro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6"/>
            <a:ext cx="3169920" cy="481726"/>
          </a:xfrm>
          <a:prstGeom prst="rect">
            <a:avLst/>
          </a:prstGeom>
        </p:spPr>
        <p:txBody>
          <a:bodyPr vert="horz" lIns="96639" tIns="48320" rIns="96639" bIns="48320" rtlCol="0" anchor="b"/>
          <a:lstStyle>
            <a:lvl1pPr algn="r">
              <a:defRPr sz="1200"/>
            </a:lvl1pPr>
          </a:lstStyle>
          <a:p>
            <a:fld id="{E420F2BB-7520-A847-9197-0429E0640905}" type="slidenum">
              <a:rPr lang="en-US" smtClean="0">
                <a:latin typeface="Adobe Caslon Pro" charset="0"/>
                <a:ea typeface="Adobe Caslon Pro" charset="0"/>
                <a:cs typeface="Adobe Caslon Pro" charset="0"/>
              </a:rPr>
              <a:t>‹#›</a:t>
            </a:fld>
            <a:endParaRPr lang="en-US" dirty="0">
              <a:latin typeface="Adobe Caslon Pro" charset="0"/>
              <a:ea typeface="Adobe Caslon Pro" charset="0"/>
              <a:cs typeface="Adobe Caslon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0639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1727"/>
          </a:xfrm>
          <a:prstGeom prst="rect">
            <a:avLst/>
          </a:prstGeom>
        </p:spPr>
        <p:txBody>
          <a:bodyPr vert="horz" lIns="96639" tIns="48320" rIns="96639" bIns="48320" rtlCol="0"/>
          <a:lstStyle>
            <a:lvl1pPr algn="l">
              <a:defRPr sz="1200" b="0" i="0">
                <a:latin typeface="Adobe Caslon Pro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1"/>
            <a:ext cx="3169920" cy="481727"/>
          </a:xfrm>
          <a:prstGeom prst="rect">
            <a:avLst/>
          </a:prstGeom>
        </p:spPr>
        <p:txBody>
          <a:bodyPr vert="horz" lIns="96639" tIns="48320" rIns="96639" bIns="48320" rtlCol="0"/>
          <a:lstStyle>
            <a:lvl1pPr algn="r">
              <a:defRPr sz="1200" b="0" i="0">
                <a:latin typeface="Adobe Caslon Pro" charset="0"/>
              </a:defRPr>
            </a:lvl1pPr>
          </a:lstStyle>
          <a:p>
            <a:fld id="{98659994-858A-064D-8DB7-19BD494A5946}" type="datetime2">
              <a:rPr lang="en-CA" smtClean="0"/>
              <a:pPr/>
              <a:t>Monday, November 7, 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9" tIns="48320" rIns="96639" bIns="483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39" tIns="48320" rIns="96639" bIns="483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6"/>
            <a:ext cx="3169920" cy="481726"/>
          </a:xfrm>
          <a:prstGeom prst="rect">
            <a:avLst/>
          </a:prstGeom>
        </p:spPr>
        <p:txBody>
          <a:bodyPr vert="horz" lIns="96639" tIns="48320" rIns="96639" bIns="48320" rtlCol="0" anchor="b"/>
          <a:lstStyle>
            <a:lvl1pPr algn="l">
              <a:defRPr sz="1200" b="0" i="0">
                <a:latin typeface="Adobe Caslon Pro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6"/>
            <a:ext cx="3169920" cy="481726"/>
          </a:xfrm>
          <a:prstGeom prst="rect">
            <a:avLst/>
          </a:prstGeom>
        </p:spPr>
        <p:txBody>
          <a:bodyPr vert="horz" lIns="96639" tIns="48320" rIns="96639" bIns="48320" rtlCol="0" anchor="b"/>
          <a:lstStyle>
            <a:lvl1pPr algn="r">
              <a:defRPr sz="1200" b="0" i="0">
                <a:latin typeface="Adobe Caslon Pro" charset="0"/>
              </a:defRPr>
            </a:lvl1pPr>
          </a:lstStyle>
          <a:p>
            <a:fld id="{AA6A99F8-F681-184E-9F62-6D88F5523D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460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dobe Caslon Pro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dobe Caslon Pro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dobe Caslon Pro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dobe Caslon Pro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dobe Caslon Pro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A99F8-F681-184E-9F62-6D88F5523D25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50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69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55266" y="437765"/>
            <a:ext cx="4323655" cy="307963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55265" y="3609471"/>
            <a:ext cx="4323655" cy="40496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>
                <a:solidFill>
                  <a:schemeClr val="bg1">
                    <a:lumMod val="65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/ Department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266" y="5108222"/>
            <a:ext cx="3037778" cy="11922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4"/>
          <a:stretch/>
        </p:blipFill>
        <p:spPr>
          <a:xfrm>
            <a:off x="0" y="0"/>
            <a:ext cx="3890187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55266" y="4106514"/>
            <a:ext cx="4323654" cy="365125"/>
          </a:xfrm>
        </p:spPr>
        <p:txBody>
          <a:bodyPr anchor="ctr"/>
          <a:lstStyle>
            <a:lvl1pPr>
              <a:defRPr b="0" i="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Tuesday, January 10,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6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69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55266" y="437765"/>
            <a:ext cx="4323655" cy="307963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0" i="0">
                <a:solidFill>
                  <a:schemeClr val="bg1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55265" y="3609471"/>
            <a:ext cx="4323655" cy="40496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>
                <a:solidFill>
                  <a:schemeClr val="bg1">
                    <a:lumMod val="75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/ Department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266" y="5108222"/>
            <a:ext cx="3037778" cy="11922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4"/>
          <a:stretch/>
        </p:blipFill>
        <p:spPr>
          <a:xfrm>
            <a:off x="0" y="0"/>
            <a:ext cx="3890187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55266" y="4106514"/>
            <a:ext cx="4323654" cy="365125"/>
          </a:xfrm>
        </p:spPr>
        <p:txBody>
          <a:bodyPr anchor="ctr"/>
          <a:lstStyle>
            <a:lvl1pPr>
              <a:defRPr b="0" i="0">
                <a:solidFill>
                  <a:schemeClr val="bg1"/>
                </a:solidFill>
                <a:latin typeface="+mn-lt"/>
                <a:ea typeface="Adobe Caslon Pro" charset="0"/>
                <a:cs typeface="Adobe Caslon Pro" charset="0"/>
              </a:defRPr>
            </a:lvl1pPr>
          </a:lstStyle>
          <a:p>
            <a:r>
              <a:rPr lang="en-CA" dirty="0" smtClean="0">
                <a:solidFill>
                  <a:prstClr val="white"/>
                </a:solidFill>
              </a:rPr>
              <a:t>November 28, 2016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4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rgbClr val="0069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55266" y="437765"/>
            <a:ext cx="4323655" cy="307963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0" i="0">
                <a:solidFill>
                  <a:schemeClr val="bg1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55265" y="3609471"/>
            <a:ext cx="4323655" cy="40496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>
                <a:solidFill>
                  <a:schemeClr val="bg1">
                    <a:lumMod val="75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/ Department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266" y="5108222"/>
            <a:ext cx="3037778" cy="119221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55266" y="4106514"/>
            <a:ext cx="4323654" cy="365125"/>
          </a:xfrm>
        </p:spPr>
        <p:txBody>
          <a:bodyPr anchor="ctr"/>
          <a:lstStyle>
            <a:lvl1pPr>
              <a:defRPr b="0" i="0">
                <a:solidFill>
                  <a:schemeClr val="bg1"/>
                </a:solidFill>
                <a:latin typeface="+mn-lt"/>
                <a:ea typeface="Adobe Caslon Pro" charset="0"/>
                <a:cs typeface="Adobe Caslon Pro" charset="0"/>
              </a:defRPr>
            </a:lvl1pPr>
          </a:lstStyle>
          <a:p>
            <a:r>
              <a:rPr lang="en-CA" dirty="0" smtClean="0">
                <a:solidFill>
                  <a:prstClr val="white"/>
                </a:solidFill>
              </a:rPr>
              <a:t>November 28, 2016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" name="Picture 6" descr="PhotoExport - 3335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7"/>
          <a:stretch/>
        </p:blipFill>
        <p:spPr>
          <a:xfrm>
            <a:off x="0" y="0"/>
            <a:ext cx="3902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279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rgbClr val="0069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55266" y="437765"/>
            <a:ext cx="4323655" cy="307963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0" i="0">
                <a:solidFill>
                  <a:schemeClr val="bg1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55265" y="3609471"/>
            <a:ext cx="4323655" cy="40496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>
                <a:solidFill>
                  <a:schemeClr val="bg1">
                    <a:lumMod val="75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/ Department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266" y="5108222"/>
            <a:ext cx="3037778" cy="119221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55266" y="4106514"/>
            <a:ext cx="4323654" cy="365125"/>
          </a:xfrm>
        </p:spPr>
        <p:txBody>
          <a:bodyPr anchor="ctr"/>
          <a:lstStyle>
            <a:lvl1pPr>
              <a:defRPr b="0" i="0">
                <a:solidFill>
                  <a:schemeClr val="bg1"/>
                </a:solidFill>
                <a:latin typeface="+mn-lt"/>
                <a:ea typeface="Adobe Caslon Pro" charset="0"/>
                <a:cs typeface="Adobe Caslon Pro" charset="0"/>
              </a:defRPr>
            </a:lvl1pPr>
          </a:lstStyle>
          <a:p>
            <a:r>
              <a:rPr lang="en-CA" dirty="0" smtClean="0">
                <a:solidFill>
                  <a:prstClr val="white"/>
                </a:solidFill>
              </a:rPr>
              <a:t>November 28, 2016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" name="Picture 6" descr="PhotoExport - 11906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9" r="17936" b="-3479"/>
          <a:stretch/>
        </p:blipFill>
        <p:spPr>
          <a:xfrm>
            <a:off x="0" y="0"/>
            <a:ext cx="3890187" cy="713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794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solidFill>
          <a:srgbClr val="0069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55266" y="437765"/>
            <a:ext cx="4323655" cy="307963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0" i="0">
                <a:solidFill>
                  <a:schemeClr val="bg1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55265" y="3609471"/>
            <a:ext cx="4323655" cy="40496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>
                <a:solidFill>
                  <a:schemeClr val="bg1">
                    <a:lumMod val="75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/ Department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266" y="5108222"/>
            <a:ext cx="3037778" cy="119221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55266" y="4106514"/>
            <a:ext cx="4323654" cy="365125"/>
          </a:xfrm>
        </p:spPr>
        <p:txBody>
          <a:bodyPr anchor="ctr"/>
          <a:lstStyle>
            <a:lvl1pPr>
              <a:defRPr b="0" i="0">
                <a:solidFill>
                  <a:schemeClr val="bg1"/>
                </a:solidFill>
                <a:latin typeface="+mn-lt"/>
                <a:ea typeface="Adobe Caslon Pro" charset="0"/>
                <a:cs typeface="Adobe Caslon Pro" charset="0"/>
              </a:defRPr>
            </a:lvl1pPr>
          </a:lstStyle>
          <a:p>
            <a:r>
              <a:rPr lang="en-CA" dirty="0" smtClean="0">
                <a:solidFill>
                  <a:prstClr val="white"/>
                </a:solidFill>
              </a:rPr>
              <a:t>November 28, 2016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" name="Picture 6" descr="PhotoExport - 11399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2" r="11355"/>
          <a:stretch/>
        </p:blipFill>
        <p:spPr>
          <a:xfrm>
            <a:off x="0" y="0"/>
            <a:ext cx="38901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288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bg>
      <p:bgPr>
        <a:solidFill>
          <a:srgbClr val="0069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98379" y="4670779"/>
            <a:ext cx="5391621" cy="69872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 b="0" i="0">
                <a:solidFill>
                  <a:schemeClr val="bg1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98378" y="5477260"/>
            <a:ext cx="4323655" cy="40496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>
                <a:solidFill>
                  <a:schemeClr val="bg1">
                    <a:lumMod val="75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/ Department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38" y="4943652"/>
            <a:ext cx="2551651" cy="1001431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98379" y="5974303"/>
            <a:ext cx="4323654" cy="365125"/>
          </a:xfrm>
        </p:spPr>
        <p:txBody>
          <a:bodyPr anchor="ctr"/>
          <a:lstStyle>
            <a:lvl1pPr>
              <a:defRPr b="0" i="0">
                <a:solidFill>
                  <a:schemeClr val="bg1"/>
                </a:solidFill>
                <a:latin typeface="+mn-lt"/>
                <a:ea typeface="Adobe Caslon Pro" charset="0"/>
                <a:cs typeface="Adobe Caslon Pro" charset="0"/>
              </a:defRPr>
            </a:lvl1pPr>
          </a:lstStyle>
          <a:p>
            <a:r>
              <a:rPr lang="en-CA" dirty="0" smtClean="0">
                <a:solidFill>
                  <a:prstClr val="white"/>
                </a:solidFill>
              </a:rPr>
              <a:t>November 28, 2016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 descr="PhotoExport - 10329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41" b="40312"/>
          <a:stretch/>
        </p:blipFill>
        <p:spPr>
          <a:xfrm>
            <a:off x="0" y="1"/>
            <a:ext cx="9144000" cy="421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07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884664"/>
            <a:ext cx="7886700" cy="8060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0" i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58537"/>
            <a:ext cx="7886700" cy="3962400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+mn-lt"/>
                <a:ea typeface="Adobe Caslon Pro" charset="0"/>
                <a:cs typeface="Adobe Caslon Pro" charset="0"/>
              </a:defRPr>
            </a:lvl1pPr>
            <a:lvl2pPr>
              <a:defRPr b="0" i="0">
                <a:latin typeface="+mn-lt"/>
                <a:ea typeface="Adobe Caslon Pro" charset="0"/>
                <a:cs typeface="Adobe Caslon Pro" charset="0"/>
              </a:defRPr>
            </a:lvl2pPr>
            <a:lvl3pPr>
              <a:defRPr b="0" i="0">
                <a:solidFill>
                  <a:schemeClr val="tx1"/>
                </a:solidFill>
                <a:latin typeface="+mn-lt"/>
                <a:ea typeface="Adobe Caslon Pro" charset="0"/>
                <a:cs typeface="Adobe Caslon Pro" charset="0"/>
              </a:defRPr>
            </a:lvl3pPr>
            <a:lvl4pPr>
              <a:defRPr b="0" i="0">
                <a:latin typeface="+mn-lt"/>
                <a:ea typeface="Adobe Caslon Pro" charset="0"/>
                <a:cs typeface="Adobe Caslon Pro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Presentation Title | Section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489794" y="6334474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dobe Caslon Pro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8566312" y="6406550"/>
            <a:ext cx="3656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B4B7641-AE9D-984C-8BAE-EEEC9A113DC3}" type="slidenum">
              <a:rPr lang="en-US" sz="1200" smtClean="0">
                <a:solidFill>
                  <a:prstClr val="white"/>
                </a:solidFill>
                <a:ea typeface="Adobe Caslon Pro" charset="0"/>
                <a:cs typeface="Calibri"/>
              </a:rPr>
              <a:pPr/>
              <a:t>‹#›</a:t>
            </a:fld>
            <a:endParaRPr lang="en-US" sz="1200" dirty="0">
              <a:solidFill>
                <a:prstClr val="white"/>
              </a:solidFill>
              <a:ea typeface="Adobe Caslon Pro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1156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84663"/>
            <a:ext cx="7886700" cy="8060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0" i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3958141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 i="0">
                <a:solidFill>
                  <a:schemeClr val="bg1">
                    <a:lumMod val="50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 i="0">
                <a:latin typeface="Calibri"/>
                <a:ea typeface="Adobe Caslon Pro" charset="0"/>
                <a:cs typeface="Calibri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 i="0">
                <a:solidFill>
                  <a:schemeClr val="tx1"/>
                </a:solidFill>
                <a:latin typeface="Calibri"/>
                <a:ea typeface="Adobe Caslon Pro" charset="0"/>
                <a:cs typeface="Calibri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 i="0">
                <a:latin typeface="Calibri"/>
                <a:ea typeface="Adobe Caslon Pro" charset="0"/>
                <a:cs typeface="Calibri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3958141"/>
          </a:xfrm>
        </p:spPr>
        <p:txBody>
          <a:bodyPr/>
          <a:lstStyle>
            <a:lvl1pPr marL="228600" indent="-228600">
              <a:defRPr lang="en-US" sz="2800" b="0" i="0" kern="1200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685800" indent="-228600">
              <a:defRPr lang="en-US" sz="2400" b="0" i="0" kern="1200" dirty="0" smtClean="0">
                <a:solidFill>
                  <a:schemeClr val="tx1"/>
                </a:solidFill>
                <a:latin typeface="Calibri"/>
                <a:ea typeface="Adobe Caslon Pro" charset="0"/>
                <a:cs typeface="Calibri"/>
              </a:defRPr>
            </a:lvl2pPr>
            <a:lvl3pPr marL="1143000" indent="-228600">
              <a:defRPr lang="en-US" sz="2000" b="0" i="0" kern="1200" dirty="0" smtClean="0">
                <a:solidFill>
                  <a:schemeClr val="tx1"/>
                </a:solidFill>
                <a:latin typeface="Calibri"/>
                <a:ea typeface="Adobe Caslon Pro" charset="0"/>
                <a:cs typeface="Calibri"/>
              </a:defRPr>
            </a:lvl3pPr>
            <a:lvl4pPr marL="1600200" indent="-228600">
              <a:defRPr lang="en-US" sz="1800" b="0" i="0" kern="1200" dirty="0" smtClean="0">
                <a:solidFill>
                  <a:schemeClr val="tx1"/>
                </a:solidFill>
                <a:latin typeface="Calibri"/>
                <a:ea typeface="Adobe Caslon Pro" charset="0"/>
                <a:cs typeface="Calibri"/>
              </a:defRPr>
            </a:lvl4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 smtClean="0"/>
              <a:t>Click to edit Master text styles</a:t>
            </a:r>
          </a:p>
          <a:p>
            <a:pPr marL="2286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 smtClean="0"/>
              <a:t>Second level</a:t>
            </a:r>
          </a:p>
          <a:p>
            <a:pPr marL="2286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 smtClean="0"/>
              <a:t>Third level</a:t>
            </a:r>
          </a:p>
          <a:p>
            <a:pPr marL="2286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 smtClean="0"/>
              <a:t>Fourth level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Presentation Title | Section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 userDrawn="1"/>
        </p:nvSpPr>
        <p:spPr>
          <a:xfrm>
            <a:off x="8489794" y="6334474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dobe Caslon Pro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566312" y="6406550"/>
            <a:ext cx="3656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B4B7641-AE9D-984C-8BAE-EEEC9A113DC3}" type="slidenum">
              <a:rPr lang="en-US" sz="1200" smtClean="0">
                <a:solidFill>
                  <a:prstClr val="white"/>
                </a:solidFill>
                <a:ea typeface="Adobe Caslon Pro" charset="0"/>
                <a:cs typeface="Calibri"/>
              </a:rPr>
              <a:pPr/>
              <a:t>‹#›</a:t>
            </a:fld>
            <a:endParaRPr lang="en-US" sz="1200" dirty="0">
              <a:solidFill>
                <a:prstClr val="white"/>
              </a:solidFill>
              <a:ea typeface="Adobe Caslon Pro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196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884663"/>
            <a:ext cx="7886700" cy="8060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0" i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>
                <a:solidFill>
                  <a:schemeClr val="bg1">
                    <a:lumMod val="50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343508"/>
          </a:xfrm>
        </p:spPr>
        <p:txBody>
          <a:bodyPr/>
          <a:lstStyle>
            <a:lvl1pPr>
              <a:defRPr b="0" i="0">
                <a:latin typeface="Calibri"/>
                <a:ea typeface="Adobe Caslon Pro" charset="0"/>
                <a:cs typeface="Calibri"/>
              </a:defRPr>
            </a:lvl1pPr>
            <a:lvl2pPr>
              <a:defRPr b="0" i="0">
                <a:latin typeface="Calibri"/>
                <a:ea typeface="Adobe Caslon Pro" charset="0"/>
                <a:cs typeface="Calibri"/>
              </a:defRPr>
            </a:lvl2pPr>
            <a:lvl3pPr>
              <a:defRPr b="0" i="0">
                <a:latin typeface="Calibri"/>
                <a:ea typeface="Adobe Caslon Pro" charset="0"/>
                <a:cs typeface="Calibri"/>
              </a:defRPr>
            </a:lvl3pPr>
            <a:lvl4pPr>
              <a:defRPr b="0" i="0">
                <a:latin typeface="Calibri"/>
                <a:ea typeface="Adobe Caslon Pro" charset="0"/>
                <a:cs typeface="Calibri"/>
              </a:defRPr>
            </a:lvl4pPr>
            <a:lvl5pPr>
              <a:defRPr b="0" i="0">
                <a:latin typeface="Calibri"/>
                <a:ea typeface="Adobe Caslon Pro" charset="0"/>
                <a:cs typeface="Calibri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>
                <a:solidFill>
                  <a:schemeClr val="bg1">
                    <a:lumMod val="50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343508"/>
          </a:xfrm>
        </p:spPr>
        <p:txBody>
          <a:bodyPr/>
          <a:lstStyle>
            <a:lvl1pPr>
              <a:defRPr b="0" i="0">
                <a:latin typeface="Calibri"/>
                <a:ea typeface="Adobe Caslon Pro" charset="0"/>
                <a:cs typeface="Calibri"/>
              </a:defRPr>
            </a:lvl1pPr>
            <a:lvl2pPr>
              <a:defRPr b="0" i="0">
                <a:latin typeface="Calibri"/>
                <a:ea typeface="Adobe Caslon Pro" charset="0"/>
                <a:cs typeface="Calibri"/>
              </a:defRPr>
            </a:lvl2pPr>
            <a:lvl3pPr>
              <a:defRPr b="0" i="0">
                <a:latin typeface="Calibri"/>
                <a:ea typeface="Adobe Caslon Pro" charset="0"/>
                <a:cs typeface="Calibri"/>
              </a:defRPr>
            </a:lvl3pPr>
            <a:lvl4pPr>
              <a:defRPr b="0" i="0">
                <a:latin typeface="Calibri"/>
                <a:ea typeface="Adobe Caslon Pro" charset="0"/>
                <a:cs typeface="Calibri"/>
              </a:defRPr>
            </a:lvl4pPr>
            <a:lvl5pPr>
              <a:defRPr b="0" i="0">
                <a:latin typeface="Calibri"/>
                <a:ea typeface="Adobe Caslon Pro" charset="0"/>
                <a:cs typeface="Calibri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Presentation Title | Section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489794" y="6334474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dobe Caslon Pro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8566312" y="6406550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B4B7641-AE9D-984C-8BAE-EEEC9A113DC3}" type="slidenum">
              <a:rPr lang="en-US" sz="1200" b="1" smtClean="0">
                <a:solidFill>
                  <a:prstClr val="white"/>
                </a:solidFill>
                <a:latin typeface="Adobe Caslon Pro" charset="0"/>
                <a:ea typeface="Adobe Caslon Pro" charset="0"/>
                <a:cs typeface="Adobe Caslon Pro" charset="0"/>
              </a:rPr>
              <a:pPr/>
              <a:t>‹#›</a:t>
            </a:fld>
            <a:endParaRPr lang="en-US" sz="1200" b="1" dirty="0">
              <a:solidFill>
                <a:prstClr val="white"/>
              </a:solidFill>
              <a:latin typeface="Adobe Caslon Pro" charset="0"/>
              <a:ea typeface="Adobe Caslon Pro" charset="0"/>
              <a:cs typeface="Adobe Caslon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991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3308195" cy="6858000"/>
          </a:xfrm>
          <a:prstGeom prst="rect">
            <a:avLst/>
          </a:prstGeom>
          <a:solidFill>
            <a:srgbClr val="0069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dobe Caslon Pro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4852" y="3572377"/>
            <a:ext cx="2098491" cy="1600200"/>
          </a:xfrm>
          <a:prstGeom prst="rect">
            <a:avLst/>
          </a:prstGeom>
        </p:spPr>
        <p:txBody>
          <a:bodyPr anchor="ctr"/>
          <a:lstStyle>
            <a:lvl1pPr>
              <a:defRPr sz="2800" b="0" i="0">
                <a:solidFill>
                  <a:schemeClr val="bg1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4852" y="5172577"/>
            <a:ext cx="2098491" cy="1079539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85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Oval 7"/>
          <p:cNvSpPr/>
          <p:nvPr userDrawn="1"/>
        </p:nvSpPr>
        <p:spPr>
          <a:xfrm>
            <a:off x="8489794" y="6252116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dobe Caslon Pro" charset="0"/>
            </a:endParaRP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489794" y="6280130"/>
            <a:ext cx="4088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i="0" kern="120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4B7641-AE9D-984C-8BAE-EEEC9A113DC3}" type="slidenum">
              <a:rPr lang="en-US" b="0" smtClean="0">
                <a:solidFill>
                  <a:prstClr val="white"/>
                </a:solidFill>
                <a:latin typeface="Calibri"/>
                <a:cs typeface="Calibri"/>
              </a:rPr>
              <a:pPr/>
              <a:t>‹#›</a:t>
            </a:fld>
            <a:endParaRPr lang="en-US" b="0" dirty="0">
              <a:solidFill>
                <a:prstClr val="white"/>
              </a:solidFill>
              <a:latin typeface="Calibri"/>
              <a:cs typeface="Calibri"/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Presentation Title | Section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32" y="1601980"/>
            <a:ext cx="2269911" cy="890858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887391" y="982273"/>
            <a:ext cx="4629150" cy="4893455"/>
          </a:xfrm>
        </p:spPr>
        <p:txBody>
          <a:bodyPr/>
          <a:lstStyle>
            <a:lvl1pPr>
              <a:defRPr sz="3200" b="0" i="0" baseline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  <a:lvl2pPr>
              <a:defRPr sz="2800" b="0" i="0">
                <a:latin typeface="Calibri"/>
                <a:ea typeface="Adobe Caslon Pro" charset="0"/>
                <a:cs typeface="Calibri"/>
              </a:defRPr>
            </a:lvl2pPr>
            <a:lvl3pPr>
              <a:defRPr sz="2400" b="0" i="0">
                <a:solidFill>
                  <a:schemeClr val="bg1">
                    <a:lumMod val="50000"/>
                  </a:schemeClr>
                </a:solidFill>
                <a:latin typeface="Calibri"/>
                <a:ea typeface="Adobe Caslon Pro" charset="0"/>
                <a:cs typeface="Calibri"/>
              </a:defRPr>
            </a:lvl3pPr>
            <a:lvl4pPr>
              <a:defRPr sz="2000" b="0" i="0">
                <a:latin typeface="Calibri"/>
                <a:ea typeface="Adobe Caslon Pro" charset="0"/>
                <a:cs typeface="Calibri"/>
              </a:defRPr>
            </a:lvl4pPr>
            <a:lvl5pPr>
              <a:defRPr sz="2000">
                <a:latin typeface="Adobe Caslon Pro" charset="0"/>
                <a:ea typeface="Adobe Caslon Pro" charset="0"/>
                <a:cs typeface="Adobe Caslon Pro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784493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icture with Cap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625597"/>
            <a:ext cx="2949178" cy="16002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800" b="0" i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2273"/>
            <a:ext cx="4629150" cy="4893455"/>
          </a:xfrm>
        </p:spPr>
        <p:txBody>
          <a:bodyPr/>
          <a:lstStyle>
            <a:lvl1pPr>
              <a:defRPr sz="3200" b="0" i="0" baseline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  <a:lvl2pPr>
              <a:defRPr sz="2800" b="0" i="0">
                <a:latin typeface="Calibri"/>
                <a:ea typeface="Adobe Caslon Pro" charset="0"/>
                <a:cs typeface="Calibri"/>
              </a:defRPr>
            </a:lvl2pPr>
            <a:lvl3pPr>
              <a:defRPr sz="2400" b="0" i="0">
                <a:solidFill>
                  <a:schemeClr val="bg1">
                    <a:lumMod val="50000"/>
                  </a:schemeClr>
                </a:solidFill>
                <a:latin typeface="Calibri"/>
                <a:ea typeface="Adobe Caslon Pro" charset="0"/>
                <a:cs typeface="Calibri"/>
              </a:defRPr>
            </a:lvl3pPr>
            <a:lvl4pPr>
              <a:defRPr sz="2000" b="0" i="0">
                <a:latin typeface="Calibri"/>
                <a:ea typeface="Adobe Caslon Pro" charset="0"/>
                <a:cs typeface="Calibri"/>
              </a:defRPr>
            </a:lvl4pPr>
            <a:lvl5pPr>
              <a:defRPr sz="2000">
                <a:latin typeface="Adobe Caslon Pro" charset="0"/>
                <a:ea typeface="Adobe Caslon Pro" charset="0"/>
                <a:cs typeface="Adobe Caslon Pro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3225798"/>
            <a:ext cx="2949178" cy="2649930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77" y="272741"/>
            <a:ext cx="2610873" cy="1024673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Presentation Title | Section</a:t>
            </a:r>
            <a:endParaRPr lang="en-US" dirty="0"/>
          </a:p>
        </p:txBody>
      </p:sp>
      <p:sp>
        <p:nvSpPr>
          <p:cNvPr id="13" name="Oval 12"/>
          <p:cNvSpPr/>
          <p:nvPr userDrawn="1"/>
        </p:nvSpPr>
        <p:spPr>
          <a:xfrm>
            <a:off x="8489794" y="6334474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dobe Caslon Pro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8566312" y="6406550"/>
            <a:ext cx="3672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B4B7641-AE9D-984C-8BAE-EEEC9A113DC3}" type="slidenum">
              <a:rPr lang="en-US" sz="1200" b="1" smtClean="0">
                <a:solidFill>
                  <a:prstClr val="white"/>
                </a:solidFill>
                <a:ea typeface="Adobe Caslon Pro" charset="0"/>
                <a:cs typeface="Calibri"/>
              </a:rPr>
              <a:pPr/>
              <a:t>‹#›</a:t>
            </a:fld>
            <a:endParaRPr lang="en-US" sz="1200" b="1" dirty="0">
              <a:solidFill>
                <a:prstClr val="white"/>
              </a:solidFill>
              <a:ea typeface="Adobe Caslon Pro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1690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884664"/>
            <a:ext cx="7886700" cy="8060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 i="0">
                <a:solidFill>
                  <a:srgbClr val="00698F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58537"/>
            <a:ext cx="7886700" cy="3962400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>
              <a:defRPr b="0" i="0">
                <a:latin typeface="Adobe Caslon Pro" charset="0"/>
                <a:ea typeface="Adobe Caslon Pro" charset="0"/>
                <a:cs typeface="Adobe Caslon Pro" charset="0"/>
              </a:defRPr>
            </a:lvl2pPr>
            <a:lvl3pPr>
              <a:defRPr b="0" i="0">
                <a:solidFill>
                  <a:schemeClr val="tx1"/>
                </a:solidFill>
                <a:latin typeface="Adobe Caslon Pro" charset="0"/>
                <a:ea typeface="Adobe Caslon Pro" charset="0"/>
                <a:cs typeface="Adobe Caslon Pro" charset="0"/>
              </a:defRPr>
            </a:lvl3pPr>
            <a:lvl4pPr>
              <a:defRPr b="0" i="0">
                <a:latin typeface="Adobe Caslon Pro" charset="0"/>
                <a:ea typeface="Adobe Caslon Pro" charset="0"/>
                <a:cs typeface="Adobe Caslon Pro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CA" dirty="0" smtClean="0"/>
              <a:t>2017 RCP Business Plan v1</a:t>
            </a:r>
            <a:endParaRPr lang="en-US" dirty="0"/>
          </a:p>
        </p:txBody>
      </p:sp>
      <p:sp>
        <p:nvSpPr>
          <p:cNvPr id="14" name="Oval 13"/>
          <p:cNvSpPr/>
          <p:nvPr userDrawn="1"/>
        </p:nvSpPr>
        <p:spPr>
          <a:xfrm>
            <a:off x="8489794" y="6334474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n>
                <a:noFill/>
              </a:ln>
              <a:latin typeface="Adobe Caslon Pro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8566312" y="6406550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B4B7641-AE9D-984C-8BAE-EEEC9A113DC3}" type="slidenum">
              <a:rPr lang="en-US" sz="1200" b="1" i="0" smtClean="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rPr>
              <a:pPr/>
              <a:t>‹#›</a:t>
            </a:fld>
            <a:endParaRPr lang="en-US" sz="1200" b="1" i="0" dirty="0">
              <a:solidFill>
                <a:schemeClr val="bg1"/>
              </a:solidFill>
              <a:latin typeface="Adobe Caslon Pro" charset="0"/>
              <a:ea typeface="Adobe Caslon Pro" charset="0"/>
              <a:cs typeface="Adobe Caslon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72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3308195" cy="6858000"/>
          </a:xfrm>
          <a:prstGeom prst="rect">
            <a:avLst/>
          </a:prstGeom>
          <a:solidFill>
            <a:srgbClr val="0069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dobe Caslon Pro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4852" y="3572377"/>
            <a:ext cx="2098491" cy="1600200"/>
          </a:xfrm>
          <a:prstGeom prst="rect">
            <a:avLst/>
          </a:prstGeom>
        </p:spPr>
        <p:txBody>
          <a:bodyPr anchor="ctr"/>
          <a:lstStyle>
            <a:lvl1pPr>
              <a:defRPr sz="2800" b="0" i="0">
                <a:solidFill>
                  <a:schemeClr val="bg1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99919"/>
            <a:ext cx="4629150" cy="5058163"/>
          </a:xfrm>
        </p:spPr>
        <p:txBody>
          <a:bodyPr anchor="t"/>
          <a:lstStyle>
            <a:lvl1pPr marL="0" indent="0">
              <a:buNone/>
              <a:defRPr sz="3200" b="0" i="0">
                <a:latin typeface="Calibri"/>
                <a:ea typeface="Adobe Caslon Pro" charset="0"/>
                <a:cs typeface="Calibri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4852" y="5172577"/>
            <a:ext cx="2098491" cy="1079539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85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Oval 7"/>
          <p:cNvSpPr/>
          <p:nvPr userDrawn="1"/>
        </p:nvSpPr>
        <p:spPr>
          <a:xfrm>
            <a:off x="8489794" y="6252116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dobe Caslon Pro" charset="0"/>
            </a:endParaRP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489794" y="6273993"/>
            <a:ext cx="4088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i="0" kern="120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4B7641-AE9D-984C-8BAE-EEEC9A113DC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Presentation Title | Section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32" y="1601980"/>
            <a:ext cx="2269911" cy="89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631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625597"/>
            <a:ext cx="2949178" cy="16002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800" b="0" i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3225798"/>
            <a:ext cx="2949178" cy="2649930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77" y="272741"/>
            <a:ext cx="2610873" cy="1024673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Presentation Title | Section</a:t>
            </a:r>
            <a:endParaRPr lang="en-US" dirty="0"/>
          </a:p>
        </p:txBody>
      </p:sp>
      <p:sp>
        <p:nvSpPr>
          <p:cNvPr id="11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99919"/>
            <a:ext cx="4629150" cy="4975809"/>
          </a:xfrm>
        </p:spPr>
        <p:txBody>
          <a:bodyPr anchor="t">
            <a:normAutofit/>
          </a:bodyPr>
          <a:lstStyle>
            <a:lvl1pPr marL="0" indent="0">
              <a:buNone/>
              <a:defRPr sz="2800" b="0" i="0">
                <a:latin typeface="Calibri"/>
                <a:ea typeface="Adobe Caslon Pro" charset="0"/>
                <a:cs typeface="Calibri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13" name="Oval 12"/>
          <p:cNvSpPr/>
          <p:nvPr userDrawn="1"/>
        </p:nvSpPr>
        <p:spPr>
          <a:xfrm>
            <a:off x="8489794" y="6334474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dobe Caslon Pro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8566312" y="6406550"/>
            <a:ext cx="3656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B4B7641-AE9D-984C-8BAE-EEEC9A113DC3}" type="slidenum">
              <a:rPr lang="en-US" sz="1200" smtClean="0">
                <a:solidFill>
                  <a:prstClr val="white"/>
                </a:solidFill>
                <a:ea typeface="Adobe Caslon Pro" charset="0"/>
                <a:cs typeface="Calibri"/>
              </a:rPr>
              <a:pPr/>
              <a:t>‹#›</a:t>
            </a:fld>
            <a:endParaRPr lang="en-US" sz="1200" dirty="0">
              <a:solidFill>
                <a:prstClr val="white"/>
              </a:solidFill>
              <a:ea typeface="Adobe Caslon Pro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7839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7034" y="-719254"/>
            <a:ext cx="10372344" cy="80954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361" y="4869241"/>
            <a:ext cx="1007278" cy="1007278"/>
          </a:xfrm>
          <a:prstGeom prst="rect">
            <a:avLst/>
          </a:prstGeom>
          <a:ln w="76200">
            <a:noFill/>
          </a:ln>
        </p:spPr>
      </p:pic>
    </p:spTree>
    <p:extLst>
      <p:ext uri="{BB962C8B-B14F-4D97-AF65-F5344CB8AC3E}">
        <p14:creationId xmlns:p14="http://schemas.microsoft.com/office/powerpoint/2010/main" val="1810059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84663"/>
            <a:ext cx="7886700" cy="8060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 i="0">
                <a:solidFill>
                  <a:srgbClr val="00698F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3958141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 i="0">
                <a:solidFill>
                  <a:schemeClr val="bg1">
                    <a:lumMod val="50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 i="0">
                <a:latin typeface="Adobe Caslon Pro" charset="0"/>
                <a:ea typeface="Adobe Caslon Pro" charset="0"/>
                <a:cs typeface="Adobe Caslon Pro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 i="0">
                <a:solidFill>
                  <a:schemeClr val="tx1"/>
                </a:solidFill>
                <a:latin typeface="Adobe Caslon Pro" charset="0"/>
                <a:ea typeface="Adobe Caslon Pro" charset="0"/>
                <a:cs typeface="Adobe Caslon Pro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 i="0">
                <a:latin typeface="Adobe Caslon Pro" charset="0"/>
                <a:ea typeface="Adobe Caslon Pro" charset="0"/>
                <a:cs typeface="Adobe Caslon Pro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3958141"/>
          </a:xfrm>
        </p:spPr>
        <p:txBody>
          <a:bodyPr/>
          <a:lstStyle>
            <a:lvl1pPr marL="228600" indent="-228600">
              <a:defRPr lang="en-US" sz="2800" b="0" i="0" kern="1200" dirty="0" smtClean="0">
                <a:solidFill>
                  <a:schemeClr val="bg1">
                    <a:lumMod val="50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685800" indent="-228600">
              <a:defRPr lang="en-US" sz="2400" b="0" i="0" kern="1200" dirty="0" smtClean="0">
                <a:solidFill>
                  <a:schemeClr val="tx1"/>
                </a:solidFill>
                <a:latin typeface="Adobe Caslon Pro" charset="0"/>
                <a:ea typeface="Adobe Caslon Pro" charset="0"/>
                <a:cs typeface="Adobe Caslon Pro" charset="0"/>
              </a:defRPr>
            </a:lvl2pPr>
            <a:lvl3pPr marL="1143000" indent="-228600">
              <a:defRPr lang="en-US" sz="2000" b="0" i="0" kern="1200" dirty="0" smtClean="0">
                <a:solidFill>
                  <a:schemeClr val="tx1"/>
                </a:solidFill>
                <a:latin typeface="Adobe Caslon Pro" charset="0"/>
                <a:ea typeface="Adobe Caslon Pro" charset="0"/>
                <a:cs typeface="Adobe Caslon Pro" charset="0"/>
              </a:defRPr>
            </a:lvl3pPr>
            <a:lvl4pPr marL="1600200" indent="-228600">
              <a:defRPr lang="en-US" sz="1800" b="0" i="0" kern="1200" dirty="0" smtClean="0">
                <a:solidFill>
                  <a:schemeClr val="tx1"/>
                </a:solidFill>
                <a:latin typeface="Adobe Caslon Pro" charset="0"/>
                <a:ea typeface="Adobe Caslon Pro" charset="0"/>
                <a:cs typeface="Adobe Caslon Pro" charset="0"/>
              </a:defRPr>
            </a:lvl4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mtClean="0"/>
              <a:t>Click to edit Master text styles</a:t>
            </a:r>
          </a:p>
          <a:p>
            <a:pPr marL="2286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mtClean="0"/>
              <a:t>Second level</a:t>
            </a:r>
          </a:p>
          <a:p>
            <a:pPr marL="2286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mtClean="0"/>
              <a:t>Third level</a:t>
            </a:r>
          </a:p>
          <a:p>
            <a:pPr marL="2286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mtClean="0"/>
              <a:t>Fourth level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CA" dirty="0" smtClean="0"/>
              <a:t>2017 RCP Business Plan v1</a:t>
            </a:r>
            <a:endParaRPr lang="en-US" dirty="0"/>
          </a:p>
        </p:txBody>
      </p:sp>
      <p:sp>
        <p:nvSpPr>
          <p:cNvPr id="12" name="Oval 11"/>
          <p:cNvSpPr/>
          <p:nvPr userDrawn="1"/>
        </p:nvSpPr>
        <p:spPr>
          <a:xfrm>
            <a:off x="8489794" y="6334474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n>
                <a:noFill/>
              </a:ln>
              <a:latin typeface="Adobe Caslon Pro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566312" y="6406550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B4B7641-AE9D-984C-8BAE-EEEC9A113DC3}" type="slidenum">
              <a:rPr lang="en-US" sz="1200" b="1" i="0" smtClean="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rPr>
              <a:pPr/>
              <a:t>‹#›</a:t>
            </a:fld>
            <a:endParaRPr lang="en-US" sz="1200" b="1" i="0" dirty="0">
              <a:solidFill>
                <a:schemeClr val="bg1"/>
              </a:solidFill>
              <a:latin typeface="Adobe Caslon Pro" charset="0"/>
              <a:ea typeface="Adobe Caslon Pro" charset="0"/>
              <a:cs typeface="Adobe Caslon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9879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884663"/>
            <a:ext cx="7886700" cy="8060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 i="0">
                <a:solidFill>
                  <a:srgbClr val="00698F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>
                <a:solidFill>
                  <a:schemeClr val="bg1">
                    <a:lumMod val="50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343508"/>
          </a:xfrm>
        </p:spPr>
        <p:txBody>
          <a:bodyPr/>
          <a:lstStyle>
            <a:lvl1pPr>
              <a:defRPr b="0" i="0">
                <a:latin typeface="Adobe Caslon Pro" charset="0"/>
                <a:ea typeface="Adobe Caslon Pro" charset="0"/>
                <a:cs typeface="Adobe Caslon Pro" charset="0"/>
              </a:defRPr>
            </a:lvl1pPr>
            <a:lvl2pPr>
              <a:defRPr b="0" i="0">
                <a:latin typeface="Adobe Caslon Pro" charset="0"/>
                <a:ea typeface="Adobe Caslon Pro" charset="0"/>
                <a:cs typeface="Adobe Caslon Pro" charset="0"/>
              </a:defRPr>
            </a:lvl2pPr>
            <a:lvl3pPr>
              <a:defRPr b="0" i="0">
                <a:latin typeface="Adobe Caslon Pro" charset="0"/>
                <a:ea typeface="Adobe Caslon Pro" charset="0"/>
                <a:cs typeface="Adobe Caslon Pro" charset="0"/>
              </a:defRPr>
            </a:lvl3pPr>
            <a:lvl4pPr>
              <a:defRPr b="0" i="0">
                <a:latin typeface="Adobe Caslon Pro" charset="0"/>
                <a:ea typeface="Adobe Caslon Pro" charset="0"/>
                <a:cs typeface="Adobe Caslon Pro" charset="0"/>
              </a:defRPr>
            </a:lvl4pPr>
            <a:lvl5pPr>
              <a:defRPr b="0" i="0">
                <a:latin typeface="Adobe Caslon Pro" charset="0"/>
                <a:ea typeface="Adobe Caslon Pro" charset="0"/>
                <a:cs typeface="Adobe Caslon Pro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>
                <a:solidFill>
                  <a:schemeClr val="bg1">
                    <a:lumMod val="50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343508"/>
          </a:xfrm>
        </p:spPr>
        <p:txBody>
          <a:bodyPr/>
          <a:lstStyle>
            <a:lvl1pPr>
              <a:defRPr b="0" i="0">
                <a:latin typeface="Adobe Caslon Pro" charset="0"/>
                <a:ea typeface="Adobe Caslon Pro" charset="0"/>
                <a:cs typeface="Adobe Caslon Pro" charset="0"/>
              </a:defRPr>
            </a:lvl1pPr>
            <a:lvl2pPr>
              <a:defRPr b="0" i="0">
                <a:latin typeface="Adobe Caslon Pro" charset="0"/>
                <a:ea typeface="Adobe Caslon Pro" charset="0"/>
                <a:cs typeface="Adobe Caslon Pro" charset="0"/>
              </a:defRPr>
            </a:lvl2pPr>
            <a:lvl3pPr>
              <a:defRPr b="0" i="0">
                <a:latin typeface="Adobe Caslon Pro" charset="0"/>
                <a:ea typeface="Adobe Caslon Pro" charset="0"/>
                <a:cs typeface="Adobe Caslon Pro" charset="0"/>
              </a:defRPr>
            </a:lvl3pPr>
            <a:lvl4pPr>
              <a:defRPr b="0" i="0">
                <a:latin typeface="Adobe Caslon Pro" charset="0"/>
                <a:ea typeface="Adobe Caslon Pro" charset="0"/>
                <a:cs typeface="Adobe Caslon Pro" charset="0"/>
              </a:defRPr>
            </a:lvl4pPr>
            <a:lvl5pPr>
              <a:defRPr b="0" i="0">
                <a:latin typeface="Adobe Caslon Pro" charset="0"/>
                <a:ea typeface="Adobe Caslon Pro" charset="0"/>
                <a:cs typeface="Adobe Caslon Pro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CA" dirty="0" smtClean="0"/>
              <a:t>2017 RCP Business Plan v1</a:t>
            </a:r>
            <a:endParaRPr lang="en-US" dirty="0"/>
          </a:p>
        </p:txBody>
      </p:sp>
      <p:sp>
        <p:nvSpPr>
          <p:cNvPr id="14" name="Oval 13"/>
          <p:cNvSpPr/>
          <p:nvPr userDrawn="1"/>
        </p:nvSpPr>
        <p:spPr>
          <a:xfrm>
            <a:off x="8489794" y="6334474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n>
                <a:noFill/>
              </a:ln>
              <a:latin typeface="Adobe Caslon Pro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8566312" y="6406550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B4B7641-AE9D-984C-8BAE-EEEC9A113DC3}" type="slidenum">
              <a:rPr lang="en-US" sz="1200" b="1" i="0" smtClean="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rPr>
              <a:pPr/>
              <a:t>‹#›</a:t>
            </a:fld>
            <a:endParaRPr lang="en-US" sz="1200" b="1" i="0" dirty="0">
              <a:solidFill>
                <a:schemeClr val="bg1"/>
              </a:solidFill>
              <a:latin typeface="Adobe Caslon Pro" charset="0"/>
              <a:ea typeface="Adobe Caslon Pro" charset="0"/>
              <a:cs typeface="Adobe Caslon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211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3308195" cy="6858000"/>
          </a:xfrm>
          <a:prstGeom prst="rect">
            <a:avLst/>
          </a:prstGeom>
          <a:solidFill>
            <a:srgbClr val="0069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dobe Caslon Pro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4852" y="3572377"/>
            <a:ext cx="2098491" cy="1600200"/>
          </a:xfrm>
          <a:prstGeom prst="rect">
            <a:avLst/>
          </a:prstGeom>
        </p:spPr>
        <p:txBody>
          <a:bodyPr anchor="ctr"/>
          <a:lstStyle>
            <a:lvl1pPr>
              <a:defRPr sz="2800" b="1" i="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4852" y="5172577"/>
            <a:ext cx="2098491" cy="1079539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85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Oval 7"/>
          <p:cNvSpPr/>
          <p:nvPr userDrawn="1"/>
        </p:nvSpPr>
        <p:spPr>
          <a:xfrm>
            <a:off x="8489794" y="6252116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n>
                <a:noFill/>
              </a:ln>
              <a:latin typeface="Adobe Caslon Pro" charset="0"/>
            </a:endParaRP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489794" y="6280130"/>
            <a:ext cx="4088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i="0" kern="120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4B7641-AE9D-984C-8BAE-EEEC9A113DC3}" type="slidenum">
              <a:rPr lang="en-US" b="1" i="0" smtClean="0">
                <a:latin typeface="Adobe Caslon Pro" charset="0"/>
                <a:ea typeface="Adobe Caslon Pro" charset="0"/>
                <a:cs typeface="Adobe Caslon Pro" charset="0"/>
              </a:rPr>
              <a:pPr/>
              <a:t>‹#›</a:t>
            </a:fld>
            <a:endParaRPr lang="en-US" b="1" i="0" dirty="0">
              <a:latin typeface="Adobe Caslon Pro" charset="0"/>
              <a:ea typeface="Adobe Caslon Pro" charset="0"/>
              <a:cs typeface="Adobe Caslon Pro" charset="0"/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698F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CA" dirty="0" smtClean="0"/>
              <a:t>2017 RCP Business Plan v1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32" y="1601980"/>
            <a:ext cx="2269911" cy="890858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887391" y="982273"/>
            <a:ext cx="4629150" cy="4893455"/>
          </a:xfrm>
        </p:spPr>
        <p:txBody>
          <a:bodyPr/>
          <a:lstStyle>
            <a:lvl1pPr>
              <a:defRPr sz="3200" b="0" i="0" baseline="0">
                <a:solidFill>
                  <a:srgbClr val="00698F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>
              <a:defRPr sz="2800" b="0" i="0">
                <a:latin typeface="Adobe Caslon Pro" charset="0"/>
                <a:ea typeface="Adobe Caslon Pro" charset="0"/>
                <a:cs typeface="Adobe Caslon Pro" charset="0"/>
              </a:defRPr>
            </a:lvl2pPr>
            <a:lvl3pPr>
              <a:defRPr sz="2400" b="0" i="0">
                <a:solidFill>
                  <a:schemeClr val="bg1">
                    <a:lumMod val="50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3pPr>
            <a:lvl4pPr>
              <a:defRPr sz="2000" b="0" i="0">
                <a:latin typeface="Adobe Caslon Pro" charset="0"/>
                <a:ea typeface="Adobe Caslon Pro" charset="0"/>
                <a:cs typeface="Adobe Caslon Pro" charset="0"/>
              </a:defRPr>
            </a:lvl4pPr>
            <a:lvl5pPr>
              <a:defRPr sz="2000">
                <a:latin typeface="Adobe Caslon Pro" charset="0"/>
                <a:ea typeface="Adobe Caslon Pro" charset="0"/>
                <a:cs typeface="Adobe Caslon Pro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83341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icture with Cap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625597"/>
            <a:ext cx="2949178" cy="16002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800" b="1" i="0">
                <a:solidFill>
                  <a:srgbClr val="00698F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2273"/>
            <a:ext cx="4629150" cy="4893455"/>
          </a:xfrm>
        </p:spPr>
        <p:txBody>
          <a:bodyPr/>
          <a:lstStyle>
            <a:lvl1pPr>
              <a:defRPr sz="3200" b="0" i="0" baseline="0">
                <a:solidFill>
                  <a:srgbClr val="00698F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>
              <a:defRPr sz="2800" b="0" i="0">
                <a:latin typeface="Adobe Caslon Pro" charset="0"/>
                <a:ea typeface="Adobe Caslon Pro" charset="0"/>
                <a:cs typeface="Adobe Caslon Pro" charset="0"/>
              </a:defRPr>
            </a:lvl2pPr>
            <a:lvl3pPr>
              <a:defRPr sz="2400" b="0" i="0">
                <a:solidFill>
                  <a:schemeClr val="bg1">
                    <a:lumMod val="50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3pPr>
            <a:lvl4pPr>
              <a:defRPr sz="2000" b="0" i="0">
                <a:latin typeface="Adobe Caslon Pro" charset="0"/>
                <a:ea typeface="Adobe Caslon Pro" charset="0"/>
                <a:cs typeface="Adobe Caslon Pro" charset="0"/>
              </a:defRPr>
            </a:lvl4pPr>
            <a:lvl5pPr>
              <a:defRPr sz="2000">
                <a:latin typeface="Adobe Caslon Pro" charset="0"/>
                <a:ea typeface="Adobe Caslon Pro" charset="0"/>
                <a:cs typeface="Adobe Caslon Pro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3225798"/>
            <a:ext cx="2949178" cy="2649930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77" y="272741"/>
            <a:ext cx="2610873" cy="1024673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698F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CA" dirty="0" smtClean="0"/>
              <a:t>2017 RCP Business Plan v1</a:t>
            </a:r>
            <a:endParaRPr lang="en-US" dirty="0"/>
          </a:p>
        </p:txBody>
      </p:sp>
      <p:sp>
        <p:nvSpPr>
          <p:cNvPr id="13" name="Oval 12"/>
          <p:cNvSpPr/>
          <p:nvPr userDrawn="1"/>
        </p:nvSpPr>
        <p:spPr>
          <a:xfrm>
            <a:off x="8489794" y="6334474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n>
                <a:noFill/>
              </a:ln>
              <a:latin typeface="Adobe Caslon Pro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8566312" y="6406550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B4B7641-AE9D-984C-8BAE-EEEC9A113DC3}" type="slidenum">
              <a:rPr lang="en-US" sz="1200" b="1" i="0" smtClean="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rPr>
              <a:pPr/>
              <a:t>‹#›</a:t>
            </a:fld>
            <a:endParaRPr lang="en-US" sz="1200" b="1" i="0" dirty="0">
              <a:solidFill>
                <a:schemeClr val="bg1"/>
              </a:solidFill>
              <a:latin typeface="Adobe Caslon Pro" charset="0"/>
              <a:ea typeface="Adobe Caslon Pro" charset="0"/>
              <a:cs typeface="Adobe Caslon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332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3308195" cy="6858000"/>
          </a:xfrm>
          <a:prstGeom prst="rect">
            <a:avLst/>
          </a:prstGeom>
          <a:solidFill>
            <a:srgbClr val="0069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dobe Caslon Pro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4852" y="3572377"/>
            <a:ext cx="2098491" cy="1600200"/>
          </a:xfrm>
          <a:prstGeom prst="rect">
            <a:avLst/>
          </a:prstGeom>
        </p:spPr>
        <p:txBody>
          <a:bodyPr anchor="ctr"/>
          <a:lstStyle>
            <a:lvl1pPr>
              <a:defRPr sz="2800" b="1" i="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99919"/>
            <a:ext cx="4629150" cy="5058163"/>
          </a:xfrm>
        </p:spPr>
        <p:txBody>
          <a:bodyPr anchor="t"/>
          <a:lstStyle>
            <a:lvl1pPr marL="0" indent="0">
              <a:buNone/>
              <a:defRPr sz="3200"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4852" y="5172577"/>
            <a:ext cx="2098491" cy="1079539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85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Oval 7"/>
          <p:cNvSpPr/>
          <p:nvPr userDrawn="1"/>
        </p:nvSpPr>
        <p:spPr>
          <a:xfrm>
            <a:off x="8489794" y="6252116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n>
                <a:noFill/>
              </a:ln>
              <a:latin typeface="Adobe Caslon Pro" charset="0"/>
            </a:endParaRP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489794" y="6273993"/>
            <a:ext cx="4088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i="0" kern="120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4B7641-AE9D-984C-8BAE-EEEC9A113DC3}" type="slidenum">
              <a:rPr lang="en-US" b="1" i="0" smtClean="0">
                <a:latin typeface="Adobe Caslon Pro" charset="0"/>
                <a:ea typeface="Adobe Caslon Pro" charset="0"/>
                <a:cs typeface="Adobe Caslon Pro" charset="0"/>
              </a:rPr>
              <a:pPr/>
              <a:t>‹#›</a:t>
            </a:fld>
            <a:endParaRPr lang="en-US" b="1" i="0" dirty="0">
              <a:latin typeface="Adobe Caslon Pro" charset="0"/>
              <a:ea typeface="Adobe Caslon Pro" charset="0"/>
              <a:cs typeface="Adobe Caslon Pro" charset="0"/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698F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CA" dirty="0" smtClean="0"/>
              <a:t>2017 RCP Business Plan v1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32" y="1601980"/>
            <a:ext cx="2269911" cy="89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988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625597"/>
            <a:ext cx="2949178" cy="16002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800" b="1" i="0">
                <a:solidFill>
                  <a:srgbClr val="00698F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3225798"/>
            <a:ext cx="2949178" cy="2649930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77" y="272741"/>
            <a:ext cx="2610873" cy="1024673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698F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CA" dirty="0" smtClean="0"/>
              <a:t>2017 RCP Business Plan v1</a:t>
            </a:r>
            <a:endParaRPr lang="en-US" dirty="0"/>
          </a:p>
        </p:txBody>
      </p:sp>
      <p:sp>
        <p:nvSpPr>
          <p:cNvPr id="11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99919"/>
            <a:ext cx="4629150" cy="4975809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13" name="Oval 12"/>
          <p:cNvSpPr/>
          <p:nvPr userDrawn="1"/>
        </p:nvSpPr>
        <p:spPr>
          <a:xfrm>
            <a:off x="8489794" y="6334474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n>
                <a:noFill/>
              </a:ln>
              <a:latin typeface="Adobe Caslon Pro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8566312" y="6406550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B4B7641-AE9D-984C-8BAE-EEEC9A113DC3}" type="slidenum">
              <a:rPr lang="en-US" sz="1200" b="1" i="0" smtClean="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rPr>
              <a:pPr/>
              <a:t>‹#›</a:t>
            </a:fld>
            <a:endParaRPr lang="en-US" sz="1200" b="1" i="0" dirty="0">
              <a:solidFill>
                <a:schemeClr val="bg1"/>
              </a:solidFill>
              <a:latin typeface="Adobe Caslon Pro" charset="0"/>
              <a:ea typeface="Adobe Caslon Pro" charset="0"/>
              <a:cs typeface="Adobe Caslon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805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7034" y="-719254"/>
            <a:ext cx="10372344" cy="80954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361" y="4869241"/>
            <a:ext cx="1007278" cy="1007278"/>
          </a:xfrm>
          <a:prstGeom prst="rect">
            <a:avLst/>
          </a:prstGeom>
          <a:ln w="76200">
            <a:noFill/>
          </a:ln>
        </p:spPr>
      </p:pic>
    </p:spTree>
    <p:extLst>
      <p:ext uri="{BB962C8B-B14F-4D97-AF65-F5344CB8AC3E}">
        <p14:creationId xmlns:p14="http://schemas.microsoft.com/office/powerpoint/2010/main" val="269072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Tuesday, January 10,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CA" dirty="0" smtClean="0"/>
              <a:t>2017 RCP Business Plan v1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fld id="{AB4B7641-AE9D-984C-8BAE-EEEC9A113D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032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70" r:id="rId5"/>
    <p:sldLayoutId id="2147483668" r:id="rId6"/>
    <p:sldLayoutId id="2147483669" r:id="rId7"/>
    <p:sldLayoutId id="2147483671" r:id="rId8"/>
    <p:sldLayoutId id="2147483666" r:id="rId9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00698F"/>
          </a:solidFill>
          <a:latin typeface="Adobe Caslon Pro" charset="0"/>
          <a:ea typeface="Adobe Caslon Pro" charset="0"/>
          <a:cs typeface="Adobe Caslon Pro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dobe Caslon Pro" charset="0"/>
          <a:ea typeface="Adobe Caslon Pro" charset="0"/>
          <a:cs typeface="Adobe Caslon Pro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dobe Caslon Pro" charset="0"/>
          <a:ea typeface="Adobe Caslon Pro" charset="0"/>
          <a:cs typeface="Adobe Caslon Pro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dobe Caslon Pro" charset="0"/>
          <a:ea typeface="Adobe Caslon Pro" charset="0"/>
          <a:cs typeface="Adobe Caslon Pro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dobe Caslon Pro" charset="0"/>
          <a:ea typeface="Adobe Caslon Pro" charset="0"/>
          <a:cs typeface="Adobe Caslon Pro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dobe Caslon Pro" charset="0"/>
          <a:ea typeface="Adobe Caslon Pro" charset="0"/>
          <a:cs typeface="Adobe Caslon Pro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CA" dirty="0" smtClean="0">
                <a:solidFill>
                  <a:prstClr val="black">
                    <a:tint val="75000"/>
                  </a:prstClr>
                </a:solidFill>
              </a:rPr>
              <a:t>Wednesday, August 10, 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Presentation Title | Section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fld id="{AB4B7641-AE9D-984C-8BAE-EEEC9A113D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092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00698F"/>
          </a:solidFill>
          <a:latin typeface="Calibri"/>
          <a:ea typeface="Adobe Caslon Pro" charset="0"/>
          <a:cs typeface="Calibri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Calibri"/>
          <a:ea typeface="Adobe Caslon Pro" charset="0"/>
          <a:cs typeface="Calibri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alibri"/>
          <a:ea typeface="Adobe Caslon Pro" charset="0"/>
          <a:cs typeface="Calibri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alibri"/>
          <a:ea typeface="Adobe Caslon Pro" charset="0"/>
          <a:cs typeface="Calibri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/>
          <a:ea typeface="Adobe Caslon Pro" charset="0"/>
          <a:cs typeface="Calibri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/>
          <a:ea typeface="Adobe Caslon Pro" charset="0"/>
          <a:cs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 idx="4294967295"/>
          </p:nvPr>
        </p:nvSpPr>
        <p:spPr>
          <a:xfrm>
            <a:off x="4819650" y="438150"/>
            <a:ext cx="4324350" cy="3079750"/>
          </a:xfrm>
        </p:spPr>
        <p:txBody>
          <a:bodyPr>
            <a:normAutofit/>
          </a:bodyPr>
          <a:lstStyle/>
          <a:p>
            <a:r>
              <a:rPr lang="en-CA" sz="4300" dirty="0" smtClean="0"/>
              <a:t>Town Of Tillsonburg</a:t>
            </a:r>
            <a:r>
              <a:rPr lang="en-CA" sz="4300" dirty="0"/>
              <a:t/>
            </a:r>
            <a:br>
              <a:rPr lang="en-CA" sz="4300" dirty="0"/>
            </a:br>
            <a:r>
              <a:rPr lang="en-CA" sz="4300" dirty="0" smtClean="0"/>
              <a:t>2023 </a:t>
            </a:r>
            <a:r>
              <a:rPr lang="en-CA" sz="4300" dirty="0"/>
              <a:t>Business Plan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4294967295"/>
          </p:nvPr>
        </p:nvSpPr>
        <p:spPr>
          <a:xfrm>
            <a:off x="4819650" y="3609975"/>
            <a:ext cx="4324350" cy="4048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Recreation, Culture &amp; Parks</a:t>
            </a:r>
            <a:endParaRPr lang="en-CA" sz="20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4819650" y="4106863"/>
            <a:ext cx="432435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January 1 , 2023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02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84664"/>
            <a:ext cx="7886700" cy="1288910"/>
          </a:xfrm>
        </p:spPr>
        <p:txBody>
          <a:bodyPr>
            <a:normAutofit/>
          </a:bodyPr>
          <a:lstStyle/>
          <a:p>
            <a:pPr algn="ctr"/>
            <a:r>
              <a:rPr lang="en-US" sz="3800" b="0" dirty="0" smtClean="0">
                <a:latin typeface="+mn-lt"/>
              </a:rPr>
              <a:t>2023 </a:t>
            </a:r>
            <a:r>
              <a:rPr lang="en-US" sz="3800" b="0" dirty="0">
                <a:latin typeface="+mn-lt"/>
              </a:rPr>
              <a:t>Business </a:t>
            </a:r>
            <a:r>
              <a:rPr lang="en-US" sz="3800" b="0" dirty="0" smtClean="0">
                <a:latin typeface="+mn-lt"/>
              </a:rPr>
              <a:t>Objectives</a:t>
            </a:r>
            <a:br>
              <a:rPr lang="en-US" sz="3800" b="0" dirty="0" smtClean="0">
                <a:latin typeface="+mn-lt"/>
              </a:rPr>
            </a:br>
            <a:r>
              <a:rPr lang="en-US" sz="2400" b="0" dirty="0" smtClean="0">
                <a:latin typeface="Verdana" pitchFamily="34" charset="0"/>
              </a:rPr>
              <a:t>RCP Department </a:t>
            </a:r>
            <a:endParaRPr lang="en-US" b="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8318229"/>
              </p:ext>
            </p:extLst>
          </p:nvPr>
        </p:nvGraphicFramePr>
        <p:xfrm>
          <a:off x="779489" y="1635980"/>
          <a:ext cx="7544115" cy="420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26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7808">
                  <a:extLst>
                    <a:ext uri="{9D8B030D-6E8A-4147-A177-3AD203B41FA5}">
                      <a16:colId xmlns:a16="http://schemas.microsoft.com/office/drawing/2014/main" val="2962820491"/>
                    </a:ext>
                  </a:extLst>
                </a:gridCol>
                <a:gridCol w="1215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08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74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5251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Project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Community Strategic Plan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Lead</a:t>
                      </a:r>
                    </a:p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Accountability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Project Cost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Anticipated</a:t>
                      </a:r>
                    </a:p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Completion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77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Completion of Lisgar Waterpark Renovation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kern="1200" baseline="0" dirty="0" smtClean="0">
                        <a:solidFill>
                          <a:schemeClr val="dk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Goal 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– Offer amenities, services &amp; attractions</a:t>
                      </a:r>
                      <a:endParaRPr kumimoji="0" 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Strategic Direction – Attractions for young families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Priority Project- Waterpark Renovation</a:t>
                      </a:r>
                      <a:endParaRPr kumimoji="0" 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Verdana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RCP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$1m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Q2</a:t>
                      </a:r>
                      <a:endParaRPr lang="en-US" sz="1000" dirty="0"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77608209"/>
                  </a:ext>
                </a:extLst>
              </a:tr>
              <a:tr h="532015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Initiate Northcrest Estates Phase</a:t>
                      </a:r>
                      <a:r>
                        <a:rPr lang="en-US" sz="1000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2 Park</a:t>
                      </a:r>
                      <a:endParaRPr lang="en-US" sz="1000" strike="noStrike" kern="120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Goal 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– Offer amenities, services &amp; attractions</a:t>
                      </a:r>
                      <a:endParaRPr kumimoji="0" 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Strategic Direction – Expanded network of Parks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Priority Project-Tree Planting/Trail System</a:t>
                      </a:r>
                      <a:endParaRPr kumimoji="0" 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Verdana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RCP</a:t>
                      </a:r>
                      <a:endParaRPr lang="en-US" sz="1000" strike="noStrike" kern="120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$160K</a:t>
                      </a:r>
                      <a:endParaRPr lang="en-US" sz="1000" strike="noStrike" kern="120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2023 Q3</a:t>
                      </a:r>
                      <a:endParaRPr lang="en-US" sz="1000" strike="noStrike" kern="120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506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smtClean="0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Aquatics Rehabilitation</a:t>
                      </a:r>
                      <a:endParaRPr lang="en-US" sz="1000" b="0" dirty="0"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0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Goal – Offer amenities, services &amp; attractions</a:t>
                      </a:r>
                    </a:p>
                    <a:p>
                      <a:pPr lvl="0"/>
                      <a:r>
                        <a:rPr lang="en-US" sz="10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Strategic Direction – Enhance Programs Youth/Senior – Leisure Activities</a:t>
                      </a:r>
                    </a:p>
                    <a:p>
                      <a:pPr lvl="0"/>
                      <a:r>
                        <a:rPr lang="en-US" sz="10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Priority Project- Community Centre Rehab</a:t>
                      </a:r>
                      <a:endParaRPr lang="en-US" sz="1000" b="0" dirty="0" smtClean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RCP</a:t>
                      </a:r>
                      <a:endParaRPr lang="en-US" sz="1000" strike="noStrike" kern="120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$4.5M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2023 Q4</a:t>
                      </a:r>
                      <a:endParaRPr lang="en-US" sz="1000" dirty="0"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506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smtClean="0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Playground</a:t>
                      </a:r>
                      <a:r>
                        <a:rPr lang="en-US" sz="1000" b="0" baseline="0" dirty="0" smtClean="0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Replacement Program</a:t>
                      </a:r>
                      <a:endParaRPr lang="en-US" sz="1000" b="0" dirty="0"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0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Goal – Offer amenities, services &amp; attractions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Strategic Direction – 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Attractions for young families and </a:t>
                      </a:r>
                      <a:r>
                        <a:rPr lang="en-US" sz="10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Enhance Programs Youth/Senior – Leisure Activities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Priority Project – Sports Field Upgrades</a:t>
                      </a:r>
                      <a:endParaRPr kumimoji="0" 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Verdana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RCP</a:t>
                      </a:r>
                      <a:endParaRPr lang="en-US" sz="1000" strike="noStrike" kern="120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$95K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2023 Q3</a:t>
                      </a:r>
                      <a:endParaRPr lang="en-US" sz="1000" dirty="0"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77830391"/>
                  </a:ext>
                </a:extLst>
              </a:tr>
              <a:tr h="44506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smtClean="0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Adopting</a:t>
                      </a:r>
                      <a:r>
                        <a:rPr lang="en-US" sz="1000" b="0" baseline="0" dirty="0" smtClean="0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Facilities Asset Management Plan</a:t>
                      </a:r>
                      <a:endParaRPr lang="en-US" sz="1000" b="0" dirty="0"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Goal 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– Offer amenities, services &amp; attractions</a:t>
                      </a:r>
                      <a:endParaRPr kumimoji="0" 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Strategic Direction –Long Term Asset Plan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Priority Project- Asset </a:t>
                      </a:r>
                      <a:r>
                        <a:rPr kumimoji="0" lang="en-US" sz="1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Mgmt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 Plan</a:t>
                      </a:r>
                      <a:endParaRPr kumimoji="0" 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Verdana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RCP</a:t>
                      </a:r>
                      <a:endParaRPr lang="en-US" sz="1000" strike="noStrike" kern="120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N/A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2023 Q1</a:t>
                      </a:r>
                      <a:endParaRPr lang="en-US" sz="1000" dirty="0"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03000081"/>
                  </a:ext>
                </a:extLst>
              </a:tr>
            </a:tbl>
          </a:graphicData>
        </a:graphic>
      </p:graphicFrame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195945" y="326038"/>
            <a:ext cx="3702728" cy="365125"/>
          </a:xfrm>
        </p:spPr>
        <p:txBody>
          <a:bodyPr/>
          <a:lstStyle/>
          <a:p>
            <a:r>
              <a:rPr lang="en-US" dirty="0" smtClean="0"/>
              <a:t>2023 Business Plan | Recreation, Culture &amp; Parks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05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641712" y="508600"/>
            <a:ext cx="7886700" cy="12889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698F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pPr algn="ctr"/>
            <a:r>
              <a:rPr lang="en-US" sz="3800" b="0" dirty="0" smtClean="0">
                <a:latin typeface="+mn-lt"/>
              </a:rPr>
              <a:t>2023 Business Objectives</a:t>
            </a:r>
            <a:r>
              <a:rPr lang="en-US" dirty="0" smtClean="0">
                <a:latin typeface="Verdana" pitchFamily="34" charset="0"/>
              </a:rPr>
              <a:t/>
            </a:r>
            <a:br>
              <a:rPr lang="en-US" dirty="0" smtClean="0">
                <a:latin typeface="Verdana" pitchFamily="34" charset="0"/>
              </a:rPr>
            </a:br>
            <a:r>
              <a:rPr lang="en-US" sz="2000" b="0" dirty="0" smtClean="0">
                <a:latin typeface="Verdana" pitchFamily="34" charset="0"/>
              </a:rPr>
              <a:t>Programs &amp; Services Division</a:t>
            </a:r>
            <a:endParaRPr lang="en-US" sz="2000" b="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216455"/>
              </p:ext>
            </p:extLst>
          </p:nvPr>
        </p:nvGraphicFramePr>
        <p:xfrm>
          <a:off x="540328" y="1564759"/>
          <a:ext cx="8030095" cy="45075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85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0975">
                  <a:extLst>
                    <a:ext uri="{9D8B030D-6E8A-4147-A177-3AD203B41FA5}">
                      <a16:colId xmlns:a16="http://schemas.microsoft.com/office/drawing/2014/main" val="2729926340"/>
                    </a:ext>
                  </a:extLst>
                </a:gridCol>
                <a:gridCol w="12718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57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079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Project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Community Strategic Plan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Lead</a:t>
                      </a:r>
                    </a:p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Accountability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Project Cost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Anticipated</a:t>
                      </a:r>
                    </a:p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Completion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475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Collaborate with HR to implement volunteer program</a:t>
                      </a:r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Goal 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–</a:t>
                      </a:r>
                      <a:r>
                        <a:rPr lang="en-US" sz="10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Offer amenities, services &amp; attractions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Strategic Direction – Maintain and enhance programs to support an active and engaged population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Priority Project- n/a</a:t>
                      </a:r>
                      <a:endParaRPr kumimoji="0" 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Verdana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Recreation </a:t>
                      </a:r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Q2</a:t>
                      </a:r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475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Implement Arena User Fee </a:t>
                      </a:r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Goal –</a:t>
                      </a:r>
                      <a:r>
                        <a:rPr lang="en-US" sz="10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Offer amenities, services &amp; attractions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Strategic Direction – Update municipal sports facilities with modern standards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Priority Project-n/a</a:t>
                      </a:r>
                      <a:endParaRPr kumimoji="0" 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Verdana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Recreation</a:t>
                      </a:r>
                      <a:r>
                        <a:rPr lang="en-US" sz="10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Q1</a:t>
                      </a:r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058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Implement </a:t>
                      </a:r>
                      <a:r>
                        <a:rPr lang="en-US" sz="10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Acti</a:t>
                      </a:r>
                      <a:r>
                        <a:rPr lang="en-US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-Pass program in partnership</a:t>
                      </a:r>
                      <a:r>
                        <a:rPr lang="en-US" sz="10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with Southwestern Public Health</a:t>
                      </a:r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Goal –</a:t>
                      </a:r>
                      <a:r>
                        <a:rPr lang="en-US" sz="10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Offer amenities, services &amp; attractions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Strategic Direction – Maintain and enhance programs to support an active and engaged youth population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Priority Project- n/a</a:t>
                      </a:r>
                      <a:endParaRPr kumimoji="0" 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Verdana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Recreation </a:t>
                      </a:r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Q3 – Q4</a:t>
                      </a:r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76383479"/>
                  </a:ext>
                </a:extLst>
              </a:tr>
              <a:tr h="1081769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Host Hall</a:t>
                      </a:r>
                      <a:r>
                        <a:rPr lang="en-US" sz="10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 Fame Event in partnership with Recreation &amp; Sports Advisory Committee</a:t>
                      </a:r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Goal - </a:t>
                      </a:r>
                      <a:r>
                        <a:rPr lang="en-US" sz="1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strive for excellence and accountability in government, providing effective and efficient services, information, and opportunities to shape municipal initiatives. </a:t>
                      </a:r>
                    </a:p>
                    <a:p>
                      <a:pPr algn="l"/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Strategic Direction – </a:t>
                      </a:r>
                      <a:r>
                        <a:rPr lang="en-US" sz="10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Engage community groups, including advisory committees and service organizations, in shaping municipal initiatives.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Priority Project- 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Recreation </a:t>
                      </a:r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$6000</a:t>
                      </a:r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Q4</a:t>
                      </a:r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15380294"/>
                  </a:ext>
                </a:extLst>
              </a:tr>
              <a:tr h="83039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Minimize</a:t>
                      </a:r>
                      <a:r>
                        <a:rPr lang="en-US" sz="10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disruption to Recreation Services during TCC renovation</a:t>
                      </a:r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Goal – Offer amenities, services &amp; attractions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Strategic Direction – Maintain and enhance programs to support and active and engaged population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Priority Project – Community Centre Rehab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Recreation</a:t>
                      </a:r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Q1 – Q4</a:t>
                      </a:r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4959546"/>
                  </a:ext>
                </a:extLst>
              </a:tr>
            </a:tbl>
          </a:graphicData>
        </a:graphic>
      </p:graphicFrame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195945" y="326038"/>
            <a:ext cx="3702728" cy="365125"/>
          </a:xfrm>
        </p:spPr>
        <p:txBody>
          <a:bodyPr/>
          <a:lstStyle/>
          <a:p>
            <a:r>
              <a:rPr lang="en-US" dirty="0" smtClean="0"/>
              <a:t>2023 Business Plan | Recreation, Culture &amp; Parks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26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628650" y="574781"/>
            <a:ext cx="7886700" cy="12889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698F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pPr algn="ctr"/>
            <a:r>
              <a:rPr lang="en-US" sz="3800" b="0" dirty="0" smtClean="0">
                <a:latin typeface="+mn-lt"/>
              </a:rPr>
              <a:t>2023 Business Objectives</a:t>
            </a:r>
            <a:r>
              <a:rPr lang="en-US" dirty="0" smtClean="0">
                <a:latin typeface="Verdana" pitchFamily="34" charset="0"/>
              </a:rPr>
              <a:t/>
            </a:r>
            <a:br>
              <a:rPr lang="en-US" dirty="0" smtClean="0">
                <a:latin typeface="Verdana" pitchFamily="34" charset="0"/>
              </a:rPr>
            </a:br>
            <a:r>
              <a:rPr lang="en-US" sz="2400" b="0" dirty="0" smtClean="0">
                <a:latin typeface="+mn-lt"/>
              </a:rPr>
              <a:t>Culture &amp; Heritage Division</a:t>
            </a:r>
            <a:endParaRPr lang="en-US" b="0" dirty="0">
              <a:latin typeface="+mn-lt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3221858"/>
              </p:ext>
            </p:extLst>
          </p:nvPr>
        </p:nvGraphicFramePr>
        <p:xfrm>
          <a:off x="507077" y="1767137"/>
          <a:ext cx="7816528" cy="40835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14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5073">
                  <a:extLst>
                    <a:ext uri="{9D8B030D-6E8A-4147-A177-3AD203B41FA5}">
                      <a16:colId xmlns:a16="http://schemas.microsoft.com/office/drawing/2014/main" val="2956165671"/>
                    </a:ext>
                  </a:extLst>
                </a:gridCol>
                <a:gridCol w="9711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37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50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26551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Project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Community Strategic Plan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Lead</a:t>
                      </a:r>
                    </a:p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Accountability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Project Cost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Anticipated</a:t>
                      </a:r>
                    </a:p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Completion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37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n-N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Creation</a:t>
                      </a:r>
                      <a:r>
                        <a:rPr lang="nn-NO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 and implamention of serires of special 50th Anniversary programs and special events thoughout the year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0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Goal – Offer amenities, services &amp; attractions</a:t>
                      </a:r>
                    </a:p>
                    <a:p>
                      <a:pPr lvl="0"/>
                      <a:r>
                        <a:rPr lang="en-US" sz="10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Strategic Direction –</a:t>
                      </a:r>
                      <a:r>
                        <a:rPr lang="en-US" sz="10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to enjoy culture</a:t>
                      </a:r>
                      <a:endParaRPr lang="en-US" sz="1000" b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en-US" sz="10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Priority Project- additional community events</a:t>
                      </a:r>
                      <a:endParaRPr lang="en-US" sz="1000" b="0" dirty="0" smtClean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Museum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16,500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Q1 – Q4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372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Design and production of a special exhibit in Pratt Gallery to recognize Museum’s 50</a:t>
                      </a:r>
                      <a:r>
                        <a:rPr lang="en-US" sz="10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th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 Anniversary</a:t>
                      </a:r>
                    </a:p>
                    <a:p>
                      <a:pPr algn="l" fontAlgn="b"/>
                      <a:endParaRPr lang="nn-NO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0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Goal – Offer amenities, services &amp; attractions</a:t>
                      </a:r>
                    </a:p>
                    <a:p>
                      <a:pPr lvl="0"/>
                      <a:r>
                        <a:rPr lang="en-US" sz="10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Strategic Direction –</a:t>
                      </a:r>
                      <a:r>
                        <a:rPr lang="en-US" sz="10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to enjoy culture</a:t>
                      </a:r>
                      <a:endParaRPr lang="en-US" sz="1000" b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en-US" sz="10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Priority Project- additional community events</a:t>
                      </a:r>
                      <a:endParaRPr lang="en-US" sz="1000" b="0" dirty="0" smtClean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Museum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$2,000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Q2 –Q3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37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n-NO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Design and production of special souviner item in honor of the Museum’s 50th Anniversary</a:t>
                      </a:r>
                      <a:endParaRPr lang="nn-NO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  <a:p>
                      <a:pPr algn="l" fontAlgn="b"/>
                      <a:endParaRPr lang="nn-NO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0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Goal – Offer amenities, services &amp; attractions</a:t>
                      </a:r>
                    </a:p>
                    <a:p>
                      <a:pPr lvl="0"/>
                      <a:r>
                        <a:rPr lang="en-US" sz="10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Strategic Direction –</a:t>
                      </a:r>
                      <a:r>
                        <a:rPr lang="en-US" sz="10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to enjoy culture</a:t>
                      </a:r>
                      <a:endParaRPr lang="en-US" sz="1000" b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en-US" sz="10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Priority Project- additional community events</a:t>
                      </a:r>
                      <a:endParaRPr lang="en-US" sz="1000" b="0" dirty="0" smtClean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Museum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$2,500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Q1 – Q4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67944752"/>
                  </a:ext>
                </a:extLst>
              </a:tr>
              <a:tr h="783720">
                <a:tc>
                  <a:txBody>
                    <a:bodyPr/>
                    <a:lstStyle/>
                    <a:p>
                      <a:pPr algn="l" fontAlgn="b"/>
                      <a:r>
                        <a:rPr lang="nn-N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Review</a:t>
                      </a:r>
                      <a:r>
                        <a:rPr lang="nn-NO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 of Museum performance measures and opportunities to expand cultural programs and events</a:t>
                      </a:r>
                      <a:endParaRPr lang="nn-NO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0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Goal – Offer amenities, services &amp; attractions</a:t>
                      </a:r>
                    </a:p>
                    <a:p>
                      <a:pPr lvl="0"/>
                      <a:r>
                        <a:rPr lang="en-US" sz="10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Strategic Direction –</a:t>
                      </a:r>
                      <a:r>
                        <a:rPr lang="en-US" sz="10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Target new programs, services, amenities and attractions. Increase opportunities to enjoy </a:t>
                      </a:r>
                      <a:r>
                        <a:rPr lang="en-US" sz="1000" b="0" kern="1200" baseline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culture and events.</a:t>
                      </a:r>
                      <a:endParaRPr lang="en-US" sz="1000" b="0" kern="1200" baseline="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en-US" sz="10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that will be a magnet for young families.</a:t>
                      </a:r>
                    </a:p>
                    <a:p>
                      <a:pPr lvl="0"/>
                      <a:r>
                        <a:rPr lang="en-US" sz="10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Priority Project- additional community events</a:t>
                      </a:r>
                      <a:endParaRPr lang="en-US" sz="1000" b="0" dirty="0" smtClean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Museum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N/A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Q1-Q4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63354956"/>
                  </a:ext>
                </a:extLst>
              </a:tr>
            </a:tbl>
          </a:graphicData>
        </a:graphic>
      </p:graphicFrame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195945" y="326038"/>
            <a:ext cx="3702728" cy="365125"/>
          </a:xfrm>
        </p:spPr>
        <p:txBody>
          <a:bodyPr/>
          <a:lstStyle/>
          <a:p>
            <a:r>
              <a:rPr lang="en-US" dirty="0" smtClean="0"/>
              <a:t>2023 Business Plan | Recreation, Culture &amp; Parks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74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628650" y="691163"/>
            <a:ext cx="7886700" cy="12889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698F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pPr algn="ctr"/>
            <a:r>
              <a:rPr lang="en-US" sz="3800" b="0" dirty="0" smtClean="0">
                <a:latin typeface="+mn-lt"/>
              </a:rPr>
              <a:t>2023 Business Objectives</a:t>
            </a:r>
            <a:r>
              <a:rPr lang="en-US" b="0" dirty="0" smtClean="0">
                <a:latin typeface="+mn-lt"/>
              </a:rPr>
              <a:t/>
            </a:r>
            <a:br>
              <a:rPr lang="en-US" b="0" dirty="0" smtClean="0">
                <a:latin typeface="+mn-lt"/>
              </a:rPr>
            </a:br>
            <a:r>
              <a:rPr lang="en-US" sz="2400" b="0" dirty="0" smtClean="0">
                <a:latin typeface="+mn-lt"/>
              </a:rPr>
              <a:t>Parks &amp; Facilities Division</a:t>
            </a:r>
            <a:endParaRPr lang="en-US" b="0" dirty="0">
              <a:latin typeface="+mn-lt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619837"/>
              </p:ext>
            </p:extLst>
          </p:nvPr>
        </p:nvGraphicFramePr>
        <p:xfrm>
          <a:off x="799942" y="1811219"/>
          <a:ext cx="7544116" cy="37139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01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3547">
                  <a:extLst>
                    <a:ext uri="{9D8B030D-6E8A-4147-A177-3AD203B41FA5}">
                      <a16:colId xmlns:a16="http://schemas.microsoft.com/office/drawing/2014/main" val="2131878673"/>
                    </a:ext>
                  </a:extLst>
                </a:gridCol>
                <a:gridCol w="12202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85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16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398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Project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Community Strategic Plan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Lead</a:t>
                      </a:r>
                    </a:p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Accountability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Project Cost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Anticipated</a:t>
                      </a:r>
                    </a:p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Completion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988">
                <a:tc>
                  <a:txBody>
                    <a:bodyPr/>
                    <a:lstStyle/>
                    <a:p>
                      <a:pPr algn="l"/>
                      <a:r>
                        <a:rPr lang="en-US" sz="10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AODA Regulation</a:t>
                      </a:r>
                      <a:r>
                        <a:rPr lang="en-US" sz="10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Compliance</a:t>
                      </a:r>
                      <a:endParaRPr lang="en-US" sz="10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Goal – </a:t>
                      </a:r>
                      <a:r>
                        <a:rPr kumimoji="0" lang="en-US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offer residents the amenities,</a:t>
                      </a:r>
                    </a:p>
                    <a:p>
                      <a:r>
                        <a:rPr kumimoji="0" lang="en-US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services and attractions they require</a:t>
                      </a:r>
                    </a:p>
                    <a:p>
                      <a:r>
                        <a:rPr kumimoji="0" lang="en-US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to enjoy balanced lifestyles</a:t>
                      </a:r>
                    </a:p>
                    <a:p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Strategic Direction – 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Provide an expanded, accessible network of parks and trails..</a:t>
                      </a:r>
                      <a:endParaRPr kumimoji="0" 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Priority Project – Ongoing</a:t>
                      </a:r>
                      <a:endParaRPr kumimoji="0" 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Verdana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$20K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2023 Q3</a:t>
                      </a:r>
                      <a:endParaRPr lang="en-US" sz="10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4164793"/>
                  </a:ext>
                </a:extLst>
              </a:tr>
              <a:tr h="594058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Playground</a:t>
                      </a:r>
                      <a:r>
                        <a:rPr lang="en-US" sz="10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 Replacement Program</a:t>
                      </a:r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Goal – offer residents the amenities they require to enjoy balanced lifestyles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Strategic Direction – Update municipal facilities consistent with modern standards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Priority Project – New playgrounds construction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Parks</a:t>
                      </a:r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$95K</a:t>
                      </a:r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2023 Q2</a:t>
                      </a:r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5522">
                <a:tc>
                  <a:txBody>
                    <a:bodyPr/>
                    <a:lstStyle/>
                    <a:p>
                      <a:pPr algn="l"/>
                      <a:r>
                        <a:rPr lang="en-US" sz="10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Lake Lisgar Maintenance &amp; Shoreline Protection </a:t>
                      </a:r>
                      <a:endParaRPr lang="en-US" sz="10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Goal – 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offer residents the amenities,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services and attractions they require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to enjoy balanced lifestyles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Strategic 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Direction – 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Preserve and naturalize Lake Lisgar and its surroundings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as a community attraction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Priority 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Project- Main doors, interior doors.</a:t>
                      </a:r>
                      <a:endParaRPr kumimoji="0" 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Verdana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$15K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2023 Q2</a:t>
                      </a:r>
                      <a:endParaRPr lang="en-US" sz="10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195945" y="326038"/>
            <a:ext cx="3702728" cy="365125"/>
          </a:xfrm>
        </p:spPr>
        <p:txBody>
          <a:bodyPr/>
          <a:lstStyle/>
          <a:p>
            <a:r>
              <a:rPr lang="en-US" dirty="0" smtClean="0"/>
              <a:t>2023 Business Plan | Recreation, Culture &amp; Parks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25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628650" y="884664"/>
            <a:ext cx="7886700" cy="12889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698F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pPr algn="ctr"/>
            <a:r>
              <a:rPr lang="en-US" dirty="0" smtClean="0">
                <a:latin typeface="Verdana" pitchFamily="34" charset="0"/>
              </a:rPr>
              <a:t>2023 </a:t>
            </a:r>
            <a:r>
              <a:rPr lang="en-US" sz="4400" dirty="0" smtClean="0">
                <a:latin typeface="Verdana" pitchFamily="34" charset="0"/>
              </a:rPr>
              <a:t>Business Objectives</a:t>
            </a:r>
          </a:p>
          <a:p>
            <a:pPr algn="ctr"/>
            <a:r>
              <a:rPr lang="en-US" sz="1800" b="0" dirty="0" smtClean="0"/>
              <a:t>Parks </a:t>
            </a:r>
            <a:r>
              <a:rPr lang="en-US" sz="1800" b="0" dirty="0"/>
              <a:t>&amp; Facilities Division</a:t>
            </a:r>
            <a:endParaRPr lang="en-US" sz="3200" b="0" dirty="0"/>
          </a:p>
          <a:p>
            <a:pPr algn="ctr"/>
            <a:r>
              <a:rPr lang="en-US" sz="1800" b="0" dirty="0">
                <a:solidFill>
                  <a:prstClr val="black"/>
                </a:solidFill>
                <a:latin typeface="Verdana" pitchFamily="34" charset="0"/>
              </a:rPr>
              <a:t/>
            </a:r>
            <a:br>
              <a:rPr lang="en-US" sz="1800" b="0" dirty="0">
                <a:solidFill>
                  <a:prstClr val="black"/>
                </a:solidFill>
                <a:latin typeface="Verdana" pitchFamily="34" charset="0"/>
              </a:rPr>
            </a:br>
            <a:endParaRPr lang="en-US" sz="2400" dirty="0">
              <a:latin typeface="Verdana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4154439"/>
              </p:ext>
            </p:extLst>
          </p:nvPr>
        </p:nvGraphicFramePr>
        <p:xfrm>
          <a:off x="725383" y="1939312"/>
          <a:ext cx="7860309" cy="32567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30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11374">
                  <a:extLst>
                    <a:ext uri="{9D8B030D-6E8A-4147-A177-3AD203B41FA5}">
                      <a16:colId xmlns:a16="http://schemas.microsoft.com/office/drawing/2014/main" val="2170360100"/>
                    </a:ext>
                  </a:extLst>
                </a:gridCol>
                <a:gridCol w="1233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88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38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398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Project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Community Strategic Plan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Lead</a:t>
                      </a:r>
                    </a:p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Accountability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Project Cost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Anticipated</a:t>
                      </a:r>
                    </a:p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Completion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5836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Community Centre Renovation</a:t>
                      </a:r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Goal – Offer residents the amenities they require to enjoy balanced lifestyles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Strategic Direction – Update municipal facilities consistent with modern standards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Priority Project – Community Centre Renovation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Facilities</a:t>
                      </a:r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$4.5m</a:t>
                      </a:r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2024 Q1</a:t>
                      </a:r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5836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Roof Repair/Replacement</a:t>
                      </a:r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Goal – Offer residents the amenities they require to enjoy balanced lifestyles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Strategic Direction – Update municipal facilities consistent with modern standards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Priority Project – Customer Service Centre and Community Centre Rehabilitation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Facilities</a:t>
                      </a:r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$125K</a:t>
                      </a:r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2023 Q2</a:t>
                      </a:r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7099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en-US" sz="10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  <a:p>
                      <a:pPr marL="0" algn="l" defTabSz="914400" rtl="0" eaLnBrk="1" fontAlgn="b" latinLnBrk="0" hangingPunct="1"/>
                      <a:r>
                        <a:rPr lang="en-US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Dehumidifier for Arena</a:t>
                      </a:r>
                      <a:r>
                        <a:rPr lang="en-US" sz="10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 Operations</a:t>
                      </a:r>
                    </a:p>
                    <a:p>
                      <a:pPr marL="0" algn="l" defTabSz="914400" rtl="0" eaLnBrk="1" fontAlgn="b" latinLnBrk="0" hangingPunct="1"/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Goal – Offer residents the amenities they require to enjoy balanced lifestyles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Strategic Direction – Update municipal facilities consistent with modern standards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Priority Project – Dehumidifier Replacement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Facilities</a:t>
                      </a:r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$150,000</a:t>
                      </a:r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2023</a:t>
                      </a:r>
                      <a:r>
                        <a:rPr lang="en-US" sz="10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 Q4</a:t>
                      </a:r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69458537"/>
                  </a:ext>
                </a:extLst>
              </a:tr>
            </a:tbl>
          </a:graphicData>
        </a:graphic>
      </p:graphicFrame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195945" y="326038"/>
            <a:ext cx="3702728" cy="365125"/>
          </a:xfrm>
        </p:spPr>
        <p:txBody>
          <a:bodyPr/>
          <a:lstStyle/>
          <a:p>
            <a:r>
              <a:rPr lang="en-US" dirty="0" smtClean="0"/>
              <a:t>2023 Business Plan | Recreation, Culture &amp; Parks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7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itchFamily="34" charset="0"/>
              </a:rPr>
              <a:t>Risks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Employee 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retention and recruiting 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challenges province wide.</a:t>
            </a:r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Infrastructure reaching end of life and aging facilities requiring substantial financial investment to meet Asset Management Plan recommendations.</a:t>
            </a:r>
          </a:p>
          <a:p>
            <a:pPr lvl="0">
              <a:lnSpc>
                <a:spcPct val="120000"/>
              </a:lnSpc>
            </a:pP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Meeting and maintaining legislative, AODA and regulatory compliance in all areas of operations.</a:t>
            </a:r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Post COVID participation and attendance with decreasing number of attendance at Annandale House.</a:t>
            </a:r>
          </a:p>
          <a:p>
            <a:pPr>
              <a:lnSpc>
                <a:spcPct val="120000"/>
              </a:lnSpc>
            </a:pP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Parks and outdoor amenities targets of increasing vandalism, defacement and graffiti. </a:t>
            </a:r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Lack of education and training for staff on current trends, best practices and regulatory requirements.</a:t>
            </a:r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>
              <a:lnSpc>
                <a:spcPct val="120000"/>
              </a:lnSpc>
            </a:pPr>
            <a:endParaRPr lang="en-CA" sz="14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195945" y="326038"/>
            <a:ext cx="3702728" cy="365125"/>
          </a:xfrm>
        </p:spPr>
        <p:txBody>
          <a:bodyPr/>
          <a:lstStyle/>
          <a:p>
            <a:r>
              <a:rPr lang="en-US" dirty="0" smtClean="0"/>
              <a:t>2022 Business Plan | Recreation, Culture &amp; Parks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550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Verdana" pitchFamily="34" charset="0"/>
              </a:rPr>
              <a:t>Opportunities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2717"/>
            <a:ext cx="7886700" cy="4384809"/>
          </a:xfrm>
        </p:spPr>
        <p:txBody>
          <a:bodyPr>
            <a:normAutofit/>
          </a:bodyPr>
          <a:lstStyle/>
          <a:p>
            <a:pPr lvl="0">
              <a:lnSpc>
                <a:spcPct val="120000"/>
              </a:lnSpc>
            </a:pP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Improve 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on-line and social media presence to promote programs, activities and events.</a:t>
            </a:r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>
              <a:lnSpc>
                <a:spcPct val="120000"/>
              </a:lnSpc>
            </a:pP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Continue 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operating upgrades to improve energy efficiencies and reduced expenses throughout facilities.</a:t>
            </a:r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>
              <a:lnSpc>
                <a:spcPct val="120000"/>
              </a:lnSpc>
            </a:pP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Facility upgrades through asset management programs to maximize life cycles 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of 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equipment and building 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envelopes.</a:t>
            </a:r>
          </a:p>
          <a:p>
            <a:pPr lvl="0">
              <a:lnSpc>
                <a:spcPct val="120000"/>
              </a:lnSpc>
            </a:pP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Create site amenity standard for parks and trails.</a:t>
            </a:r>
          </a:p>
          <a:p>
            <a:pPr lvl="0">
              <a:lnSpc>
                <a:spcPct val="120000"/>
              </a:lnSpc>
            </a:pPr>
            <a:r>
              <a:rPr lang="en-CA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Operational review of Annandale House to enhance attendance, grow programs/activities and increase revenues while honour local heritage.</a:t>
            </a:r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>
              <a:lnSpc>
                <a:spcPct val="120000"/>
              </a:lnSpc>
            </a:pPr>
            <a:r>
              <a:rPr lang="en-CA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Increase Health Club Memberships with new membership model.</a:t>
            </a:r>
          </a:p>
          <a:p>
            <a:pPr lvl="0">
              <a:lnSpc>
                <a:spcPct val="120000"/>
              </a:lnSpc>
            </a:pPr>
            <a:r>
              <a:rPr lang="en-CA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Explore training and educational opportunities for staff. </a:t>
            </a:r>
          </a:p>
          <a:p>
            <a:pPr lvl="0">
              <a:lnSpc>
                <a:spcPct val="120000"/>
              </a:lnSpc>
            </a:pPr>
            <a:r>
              <a:rPr lang="en-CA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Create a “capital reinvestment fee” to increase revenue and build facility reserve.</a:t>
            </a:r>
          </a:p>
          <a:p>
            <a:pPr marL="0" lvl="0" indent="0">
              <a:lnSpc>
                <a:spcPct val="120000"/>
              </a:lnSpc>
              <a:buNone/>
            </a:pPr>
            <a:endParaRPr lang="en-CA" sz="14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195945" y="326038"/>
            <a:ext cx="3702728" cy="365125"/>
          </a:xfrm>
        </p:spPr>
        <p:txBody>
          <a:bodyPr/>
          <a:lstStyle/>
          <a:p>
            <a:r>
              <a:rPr lang="en-US" dirty="0" smtClean="0"/>
              <a:t>2022 Business Plan | Recreation, Culture &amp; Parks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310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Verdana" pitchFamily="34" charset="0"/>
              </a:rPr>
              <a:t>Future Departmental Directions: 3 year </a:t>
            </a:r>
            <a:r>
              <a:rPr lang="en-US" dirty="0" smtClean="0">
                <a:latin typeface="Verdana" pitchFamily="34" charset="0"/>
              </a:rPr>
              <a:t>outlook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58537"/>
            <a:ext cx="7886700" cy="421899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CA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CA" sz="7200" dirty="0" smtClean="0">
                <a:latin typeface="Verdana" panose="020B0604030504040204" pitchFamily="34" charset="0"/>
                <a:ea typeface="Verdana" panose="020B0604030504040204" pitchFamily="34" charset="0"/>
              </a:rPr>
              <a:t>2023 		</a:t>
            </a:r>
            <a:r>
              <a:rPr lang="en-US" sz="7200" dirty="0" smtClean="0">
                <a:latin typeface="Verdana" panose="020B0604030504040204" pitchFamily="34" charset="0"/>
                <a:ea typeface="Verdana" panose="020B0604030504040204" pitchFamily="34" charset="0"/>
              </a:rPr>
              <a:t>Adoption of Facility Asset Management Plan </a:t>
            </a:r>
          </a:p>
          <a:p>
            <a:pPr marL="0" indent="0">
              <a:buNone/>
            </a:pPr>
            <a:r>
              <a:rPr lang="en-US" sz="7200" dirty="0" smtClean="0">
                <a:latin typeface="Verdana" panose="020B0604030504040204" pitchFamily="34" charset="0"/>
                <a:ea typeface="Verdana" panose="020B0604030504040204" pitchFamily="34" charset="0"/>
              </a:rPr>
              <a:t>		Sports Field Upgrade Plan</a:t>
            </a:r>
          </a:p>
          <a:p>
            <a:pPr marL="0" indent="0">
              <a:buNone/>
            </a:pPr>
            <a:r>
              <a:rPr lang="en-US" sz="7200" dirty="0" smtClean="0">
                <a:latin typeface="Verdana" panose="020B0604030504040204" pitchFamily="34" charset="0"/>
                <a:ea typeface="Verdana" panose="020B0604030504040204" pitchFamily="34" charset="0"/>
              </a:rPr>
              <a:t>                       Lake Lisgar Waterpark Renovations </a:t>
            </a:r>
            <a:br>
              <a:rPr lang="en-US" sz="7200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7200" dirty="0" smtClean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</a:p>
          <a:p>
            <a:pPr marL="1143000" indent="-1143000">
              <a:buAutoNum type="arabicPlain" startAt="2024"/>
            </a:pPr>
            <a:r>
              <a:rPr lang="en-US" sz="7200" dirty="0" smtClean="0">
                <a:latin typeface="Verdana" panose="020B0604030504040204" pitchFamily="34" charset="0"/>
                <a:ea typeface="Verdana" panose="020B0604030504040204" pitchFamily="34" charset="0"/>
              </a:rPr>
              <a:t> 	Tillsonburg Community Centre Renovation </a:t>
            </a:r>
          </a:p>
          <a:p>
            <a:pPr marL="0" indent="0">
              <a:buNone/>
            </a:pPr>
            <a:r>
              <a:rPr lang="en-US" sz="72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sz="7200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sz="72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Pickleball</a:t>
            </a:r>
            <a:r>
              <a:rPr lang="en-US" sz="7200" dirty="0" smtClean="0">
                <a:latin typeface="Verdana" panose="020B0604030504040204" pitchFamily="34" charset="0"/>
                <a:ea typeface="Verdana" panose="020B0604030504040204" pitchFamily="34" charset="0"/>
              </a:rPr>
              <a:t> Courts </a:t>
            </a:r>
          </a:p>
          <a:p>
            <a:pPr marL="0" indent="0">
              <a:buNone/>
            </a:pPr>
            <a:r>
              <a:rPr lang="en-US" sz="72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sz="7200" dirty="0" smtClean="0">
                <a:latin typeface="Verdana" panose="020B0604030504040204" pitchFamily="34" charset="0"/>
                <a:ea typeface="Verdana" panose="020B0604030504040204" pitchFamily="34" charset="0"/>
              </a:rPr>
              <a:t>	Parking Lot Refurbishment Program</a:t>
            </a:r>
          </a:p>
          <a:p>
            <a:pPr marL="0" indent="0">
              <a:buNone/>
            </a:pPr>
            <a:r>
              <a:rPr lang="en-US" sz="72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sz="7200" dirty="0" smtClean="0">
                <a:latin typeface="Verdana" panose="020B0604030504040204" pitchFamily="34" charset="0"/>
                <a:ea typeface="Verdana" panose="020B0604030504040204" pitchFamily="34" charset="0"/>
              </a:rPr>
              <a:t>			</a:t>
            </a:r>
          </a:p>
          <a:p>
            <a:pPr marL="1143000" indent="-1143000">
              <a:buAutoNum type="arabicPlain" startAt="2025"/>
            </a:pPr>
            <a:r>
              <a:rPr lang="en-US" sz="7200" dirty="0" smtClean="0">
                <a:latin typeface="Verdana" panose="020B0604030504040204" pitchFamily="34" charset="0"/>
                <a:ea typeface="Verdana" panose="020B0604030504040204" pitchFamily="34" charset="0"/>
              </a:rPr>
              <a:t> 	Recreation Master Plan Update</a:t>
            </a:r>
          </a:p>
          <a:p>
            <a:pPr marL="0" indent="0">
              <a:buNone/>
            </a:pPr>
            <a:r>
              <a:rPr lang="en-US" sz="7200" dirty="0" smtClean="0">
                <a:latin typeface="Verdana" panose="020B0604030504040204" pitchFamily="34" charset="0"/>
                <a:ea typeface="Verdana" panose="020B0604030504040204" pitchFamily="34" charset="0"/>
              </a:rPr>
              <a:t>                       New Columbarium at Cemetery   </a:t>
            </a:r>
          </a:p>
          <a:p>
            <a:pPr marL="0" indent="0">
              <a:buNone/>
            </a:pPr>
            <a:r>
              <a:rPr lang="en-US" sz="7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7200" dirty="0" smtClean="0">
                <a:latin typeface="Verdana" panose="020B0604030504040204" pitchFamily="34" charset="0"/>
                <a:ea typeface="Verdana" panose="020B0604030504040204" pitchFamily="34" charset="0"/>
              </a:rPr>
              <a:t>		Window Replacement Museum         			</a:t>
            </a:r>
          </a:p>
          <a:p>
            <a:pPr marL="0" indent="0">
              <a:buNone/>
            </a:pPr>
            <a:r>
              <a:rPr lang="en-US" sz="7200" dirty="0" smtClean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195945" y="326038"/>
            <a:ext cx="3702728" cy="365125"/>
          </a:xfrm>
        </p:spPr>
        <p:txBody>
          <a:bodyPr/>
          <a:lstStyle/>
          <a:p>
            <a:r>
              <a:rPr lang="en-US" smtClean="0"/>
              <a:t>2023 </a:t>
            </a:r>
            <a:r>
              <a:rPr lang="en-US" dirty="0" smtClean="0"/>
              <a:t>Business Plan | Recreation, Culture &amp; Parks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2007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illsonburg-Template" id="{5BE3C8BF-88C4-DD4F-999B-49C046C4DDF3}" vid="{E5251E09-0204-1347-AE86-836B3349C2FD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illsonburg-Template" id="{5BE3C8BF-88C4-DD4F-999B-49C046C4DDF3}" vid="{E5251E09-0204-1347-AE86-836B3349C2F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Tillsonburg-Template</Template>
  <TotalTime>10550</TotalTime>
  <Words>1216</Words>
  <Application>Microsoft Office PowerPoint</Application>
  <PresentationFormat>On-screen Show (4:3)</PresentationFormat>
  <Paragraphs>231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Adobe Caslon Pro</vt:lpstr>
      <vt:lpstr>Arial</vt:lpstr>
      <vt:lpstr>Calibri</vt:lpstr>
      <vt:lpstr>Verdana</vt:lpstr>
      <vt:lpstr>Office Theme</vt:lpstr>
      <vt:lpstr>1_Office Theme</vt:lpstr>
      <vt:lpstr>Town Of Tillsonburg 2023 Business Plan</vt:lpstr>
      <vt:lpstr>2023 Business Objectives RCP Department </vt:lpstr>
      <vt:lpstr>PowerPoint Presentation</vt:lpstr>
      <vt:lpstr>PowerPoint Presentation</vt:lpstr>
      <vt:lpstr>PowerPoint Presentation</vt:lpstr>
      <vt:lpstr>PowerPoint Presentation</vt:lpstr>
      <vt:lpstr>Risks</vt:lpstr>
      <vt:lpstr>Opportunities</vt:lpstr>
      <vt:lpstr>Future Departmental Directions: 3 year outlook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Town of Tillsonburg</dc:subject>
  <dc:creator>Christopher Kelly</dc:creator>
  <cp:lastModifiedBy>Julie Columbus</cp:lastModifiedBy>
  <cp:revision>235</cp:revision>
  <cp:lastPrinted>2021-01-05T13:33:27Z</cp:lastPrinted>
  <dcterms:created xsi:type="dcterms:W3CDTF">2016-08-10T18:34:12Z</dcterms:created>
  <dcterms:modified xsi:type="dcterms:W3CDTF">2022-11-07T20:19:10Z</dcterms:modified>
</cp:coreProperties>
</file>